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1"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snapToObjects="1">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02726-B371-3041-B921-076E3518D927}"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79A13-B9DB-8340-87BE-2D1B908E3DE5}" type="slidenum">
              <a:rPr lang="en-US" smtClean="0"/>
              <a:t>‹#›</a:t>
            </a:fld>
            <a:endParaRPr lang="en-US"/>
          </a:p>
        </p:txBody>
      </p:sp>
    </p:spTree>
    <p:extLst>
      <p:ext uri="{BB962C8B-B14F-4D97-AF65-F5344CB8AC3E}">
        <p14:creationId xmlns:p14="http://schemas.microsoft.com/office/powerpoint/2010/main" val="57838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Monday, August 3, 2020</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345117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Monday, August 3, 2020</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462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Monday, August 3, 2020</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92441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Monday, August 3, 2020</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3267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Monday, August 3, 2020</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8537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Monday, August 3, 2020</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18833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Monday, August 3, 2020</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81272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Monday, August 3, 2020</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76034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Monday, August 3, 2020</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99364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Monday, August 3, 2020</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23481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Monday, August 3, 2020</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12655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fld id="{E8352ED3-3C46-4C9A-9738-67B2D875E7E2}" type="datetime2">
              <a:rPr lang="en-US" smtClean="0"/>
              <a:pPr/>
              <a:t>Monday, August 3, 2020</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93663445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91604C-EE21-4D0A-8D56-927732E43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a:extLst>
              <a:ext uri="{FF2B5EF4-FFF2-40B4-BE49-F238E27FC236}">
                <a16:creationId xmlns:a16="http://schemas.microsoft.com/office/drawing/2014/main" id="{7F39353F-589B-4D7F-87EC-D56C9C099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a:extLst>
              <a:ext uri="{FF2B5EF4-FFF2-40B4-BE49-F238E27FC236}">
                <a16:creationId xmlns:a16="http://schemas.microsoft.com/office/drawing/2014/main" id="{07D7F447-12C3-4CC9-B4EF-3C855E1A0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270A7-7A58-334E-BAA5-782024747810}"/>
              </a:ext>
            </a:extLst>
          </p:cNvPr>
          <p:cNvSpPr>
            <a:spLocks noGrp="1"/>
          </p:cNvSpPr>
          <p:nvPr>
            <p:ph type="ctrTitle"/>
          </p:nvPr>
        </p:nvSpPr>
        <p:spPr>
          <a:xfrm>
            <a:off x="6096001" y="680190"/>
            <a:ext cx="5397136" cy="2367218"/>
          </a:xfrm>
          <a:solidFill>
            <a:srgbClr val="FF0000"/>
          </a:solidFill>
        </p:spPr>
        <p:txBody>
          <a:bodyPr anchor="b">
            <a:normAutofit fontScale="90000"/>
          </a:bodyPr>
          <a:lstStyle/>
          <a:p>
            <a:r>
              <a:rPr lang="en-US" sz="4400" b="1" dirty="0">
                <a:solidFill>
                  <a:schemeClr val="tx1"/>
                </a:solidFill>
                <a:latin typeface="Cooper Black" panose="0208090404030B020404" pitchFamily="18" charset="77"/>
              </a:rPr>
              <a:t>Jacksonville Association of Nursing Students (JANS)</a:t>
            </a:r>
          </a:p>
        </p:txBody>
      </p:sp>
      <p:sp>
        <p:nvSpPr>
          <p:cNvPr id="15" name="Rectangle 14">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14198"/>
            <a:ext cx="694944" cy="694387"/>
          </a:xfrm>
          <a:prstGeom prst="rect">
            <a:avLst/>
          </a:prstGeom>
          <a:solidFill>
            <a:srgbClr val="FA015A">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D0A583B9-0B81-D048-98A0-6960CC227A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64" y="680190"/>
            <a:ext cx="5191877" cy="5191877"/>
          </a:xfrm>
          <a:prstGeom prst="rect">
            <a:avLst/>
          </a:prstGeom>
          <a:solidFill>
            <a:schemeClr val="bg1"/>
          </a:solidFill>
        </p:spPr>
      </p:pic>
      <p:cxnSp>
        <p:nvCxnSpPr>
          <p:cNvPr id="17" name="Straight Connector 16">
            <a:extLst>
              <a:ext uri="{FF2B5EF4-FFF2-40B4-BE49-F238E27FC236}">
                <a16:creationId xmlns:a16="http://schemas.microsoft.com/office/drawing/2014/main" id="{7CE57391-2C1D-432D-BFC8-736FCA729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A015A"/>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755B93-EFDE-45FB-AB49-08D045340A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A015A"/>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4B319B-6E3D-4E43-B454-0FC8F7694C73}"/>
              </a:ext>
            </a:extLst>
          </p:cNvPr>
          <p:cNvPicPr>
            <a:picLocks noChangeAspect="1"/>
          </p:cNvPicPr>
          <p:nvPr/>
        </p:nvPicPr>
        <p:blipFill>
          <a:blip r:embed="rId3"/>
          <a:stretch>
            <a:fillRect/>
          </a:stretch>
        </p:blipFill>
        <p:spPr>
          <a:xfrm>
            <a:off x="7363639" y="3256985"/>
            <a:ext cx="2861855" cy="1782939"/>
          </a:xfrm>
          <a:prstGeom prst="rect">
            <a:avLst/>
          </a:prstGeom>
        </p:spPr>
      </p:pic>
      <p:sp>
        <p:nvSpPr>
          <p:cNvPr id="5" name="TextBox 4">
            <a:extLst>
              <a:ext uri="{FF2B5EF4-FFF2-40B4-BE49-F238E27FC236}">
                <a16:creationId xmlns:a16="http://schemas.microsoft.com/office/drawing/2014/main" id="{07CACEE5-DC3F-6D49-A21B-531E0B71069D}"/>
              </a:ext>
            </a:extLst>
          </p:cNvPr>
          <p:cNvSpPr txBox="1"/>
          <p:nvPr/>
        </p:nvSpPr>
        <p:spPr>
          <a:xfrm>
            <a:off x="6095999" y="3072319"/>
            <a:ext cx="5397136" cy="369332"/>
          </a:xfrm>
          <a:prstGeom prst="rect">
            <a:avLst/>
          </a:prstGeom>
          <a:solidFill>
            <a:schemeClr val="tx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Connect with us on our social media platforms!</a:t>
            </a:r>
          </a:p>
        </p:txBody>
      </p:sp>
      <p:sp>
        <p:nvSpPr>
          <p:cNvPr id="12" name="TextBox 11">
            <a:extLst>
              <a:ext uri="{FF2B5EF4-FFF2-40B4-BE49-F238E27FC236}">
                <a16:creationId xmlns:a16="http://schemas.microsoft.com/office/drawing/2014/main" id="{12A096A7-9E6F-294B-8D43-D0BE009C9593}"/>
              </a:ext>
            </a:extLst>
          </p:cNvPr>
          <p:cNvSpPr txBox="1"/>
          <p:nvPr/>
        </p:nvSpPr>
        <p:spPr>
          <a:xfrm>
            <a:off x="6095998" y="4904840"/>
            <a:ext cx="5397136" cy="1200329"/>
          </a:xfrm>
          <a:prstGeom prst="rect">
            <a:avLst/>
          </a:prstGeom>
          <a:solidFill>
            <a:schemeClr val="bg1">
              <a:lumMod val="50000"/>
            </a:schemeClr>
          </a:solid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Facebook</a:t>
            </a:r>
            <a:r>
              <a:rPr lang="en-US" b="1" dirty="0">
                <a:latin typeface="Times New Roman" panose="02020603050405020304" pitchFamily="18" charset="0"/>
                <a:cs typeface="Times New Roman" panose="02020603050405020304" pitchFamily="18" charset="0"/>
              </a:rPr>
              <a:t>: Jacksonville Association of Nursing Students</a:t>
            </a:r>
          </a:p>
          <a:p>
            <a:pPr algn="ctr"/>
            <a:r>
              <a:rPr lang="en-US" b="1" u="sng" dirty="0">
                <a:latin typeface="Times New Roman" panose="02020603050405020304" pitchFamily="18" charset="0"/>
                <a:cs typeface="Times New Roman" panose="02020603050405020304" pitchFamily="18" charset="0"/>
              </a:rPr>
              <a:t>Instagram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jansatjsu</a:t>
            </a:r>
            <a:endParaRPr lang="en-US" b="1"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Twitter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jansatjsu</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42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D068-934D-A544-9578-85F64A504696}"/>
              </a:ext>
            </a:extLst>
          </p:cNvPr>
          <p:cNvSpPr>
            <a:spLocks noGrp="1"/>
          </p:cNvSpPr>
          <p:nvPr>
            <p:ph type="title"/>
          </p:nvPr>
        </p:nvSpPr>
        <p:spPr>
          <a:xfrm>
            <a:off x="-1" y="-176575"/>
            <a:ext cx="12192000" cy="1517694"/>
          </a:xfrm>
          <a:solidFill>
            <a:schemeClr val="tx1"/>
          </a:solidFill>
        </p:spPr>
        <p:txBody>
          <a:bodyPr>
            <a:normAutofit/>
          </a:bodyPr>
          <a:lstStyle/>
          <a:p>
            <a:pPr algn="ctr"/>
            <a:r>
              <a:rPr lang="en-US" sz="8800" dirty="0">
                <a:solidFill>
                  <a:srgbClr val="FF0000"/>
                </a:solidFill>
                <a:latin typeface="Cooper Black" panose="0208090404030B020404" pitchFamily="18" charset="77"/>
              </a:rPr>
              <a:t>Questions?</a:t>
            </a:r>
          </a:p>
        </p:txBody>
      </p:sp>
      <p:graphicFrame>
        <p:nvGraphicFramePr>
          <p:cNvPr id="4" name="Table 3">
            <a:extLst>
              <a:ext uri="{FF2B5EF4-FFF2-40B4-BE49-F238E27FC236}">
                <a16:creationId xmlns:a16="http://schemas.microsoft.com/office/drawing/2014/main" id="{4DF6461C-2D30-7742-A0AA-ECB86A65D246}"/>
              </a:ext>
            </a:extLst>
          </p:cNvPr>
          <p:cNvGraphicFramePr>
            <a:graphicFrameLocks noGrp="1"/>
          </p:cNvGraphicFramePr>
          <p:nvPr>
            <p:extLst>
              <p:ext uri="{D42A27DB-BD31-4B8C-83A1-F6EECF244321}">
                <p14:modId xmlns:p14="http://schemas.microsoft.com/office/powerpoint/2010/main" val="3390849237"/>
              </p:ext>
            </p:extLst>
          </p:nvPr>
        </p:nvGraphicFramePr>
        <p:xfrm>
          <a:off x="0" y="1341119"/>
          <a:ext cx="12191999" cy="5516880"/>
        </p:xfrm>
        <a:graphic>
          <a:graphicData uri="http://schemas.openxmlformats.org/drawingml/2006/table">
            <a:tbl>
              <a:tblPr firstRow="1" bandRow="1">
                <a:tableStyleId>{073A0DAA-6AF3-43AB-8588-CEC1D06C72B9}</a:tableStyleId>
              </a:tblPr>
              <a:tblGrid>
                <a:gridCol w="3226492">
                  <a:extLst>
                    <a:ext uri="{9D8B030D-6E8A-4147-A177-3AD203B41FA5}">
                      <a16:colId xmlns:a16="http://schemas.microsoft.com/office/drawing/2014/main" val="3950006358"/>
                    </a:ext>
                  </a:extLst>
                </a:gridCol>
                <a:gridCol w="3248449">
                  <a:extLst>
                    <a:ext uri="{9D8B030D-6E8A-4147-A177-3AD203B41FA5}">
                      <a16:colId xmlns:a16="http://schemas.microsoft.com/office/drawing/2014/main" val="3143122791"/>
                    </a:ext>
                  </a:extLst>
                </a:gridCol>
                <a:gridCol w="2158106">
                  <a:extLst>
                    <a:ext uri="{9D8B030D-6E8A-4147-A177-3AD203B41FA5}">
                      <a16:colId xmlns:a16="http://schemas.microsoft.com/office/drawing/2014/main" val="3372434875"/>
                    </a:ext>
                  </a:extLst>
                </a:gridCol>
                <a:gridCol w="3558952">
                  <a:extLst>
                    <a:ext uri="{9D8B030D-6E8A-4147-A177-3AD203B41FA5}">
                      <a16:colId xmlns:a16="http://schemas.microsoft.com/office/drawing/2014/main" val="1680224125"/>
                    </a:ext>
                  </a:extLst>
                </a:gridCol>
              </a:tblGrid>
              <a:tr h="327645">
                <a:tc>
                  <a:txBody>
                    <a:bodyPr/>
                    <a:lstStyle/>
                    <a:p>
                      <a:pPr algn="ctr"/>
                      <a:r>
                        <a:rPr lang="en-US" sz="2000" u="sng" dirty="0">
                          <a:solidFill>
                            <a:srgbClr val="FF0000"/>
                          </a:solidFill>
                          <a:latin typeface="Times New Roman" panose="02020603050405020304" pitchFamily="18" charset="0"/>
                          <a:cs typeface="Times New Roman" panose="02020603050405020304" pitchFamily="18" charset="0"/>
                        </a:rPr>
                        <a:t>NAME</a:t>
                      </a:r>
                    </a:p>
                  </a:txBody>
                  <a:tcPr/>
                </a:tc>
                <a:tc>
                  <a:txBody>
                    <a:bodyPr/>
                    <a:lstStyle/>
                    <a:p>
                      <a:pPr algn="ctr"/>
                      <a:r>
                        <a:rPr lang="en-US" sz="2000" u="sng" dirty="0">
                          <a:solidFill>
                            <a:srgbClr val="FF0000"/>
                          </a:solidFill>
                          <a:latin typeface="Times New Roman" panose="02020603050405020304" pitchFamily="18" charset="0"/>
                          <a:cs typeface="Times New Roman" panose="02020603050405020304" pitchFamily="18" charset="0"/>
                        </a:rPr>
                        <a:t>POSITION</a:t>
                      </a:r>
                    </a:p>
                  </a:txBody>
                  <a:tcPr/>
                </a:tc>
                <a:tc>
                  <a:txBody>
                    <a:bodyPr/>
                    <a:lstStyle/>
                    <a:p>
                      <a:pPr algn="ctr"/>
                      <a:r>
                        <a:rPr lang="en-US" sz="2000" u="sng" dirty="0">
                          <a:solidFill>
                            <a:srgbClr val="FF0000"/>
                          </a:solidFill>
                          <a:latin typeface="Times New Roman" panose="02020603050405020304" pitchFamily="18" charset="0"/>
                          <a:cs typeface="Times New Roman" panose="02020603050405020304" pitchFamily="18" charset="0"/>
                        </a:rPr>
                        <a:t>SEMESTER</a:t>
                      </a:r>
                    </a:p>
                  </a:txBody>
                  <a:tcPr/>
                </a:tc>
                <a:tc>
                  <a:txBody>
                    <a:bodyPr/>
                    <a:lstStyle/>
                    <a:p>
                      <a:pPr algn="ctr"/>
                      <a:r>
                        <a:rPr lang="en-US" sz="2000" u="sng" dirty="0">
                          <a:solidFill>
                            <a:srgbClr val="FF0000"/>
                          </a:solidFill>
                          <a:latin typeface="Times New Roman" panose="02020603050405020304" pitchFamily="18" charset="0"/>
                          <a:cs typeface="Times New Roman" panose="02020603050405020304" pitchFamily="18" charset="0"/>
                        </a:rPr>
                        <a:t>EMAIL</a:t>
                      </a:r>
                    </a:p>
                  </a:txBody>
                  <a:tcPr/>
                </a:tc>
                <a:extLst>
                  <a:ext uri="{0D108BD9-81ED-4DB2-BD59-A6C34878D82A}">
                    <a16:rowId xmlns:a16="http://schemas.microsoft.com/office/drawing/2014/main" val="855388444"/>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Dr. Missy Duckett</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Advisor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FACULTY</a:t>
                      </a:r>
                    </a:p>
                  </a:txBody>
                  <a:tcPr/>
                </a:tc>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mduckett@jsu.edu</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8239076"/>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Dr. </a:t>
                      </a:r>
                      <a:r>
                        <a:rPr lang="en-US" b="1" dirty="0" err="1">
                          <a:solidFill>
                            <a:schemeClr val="tx1"/>
                          </a:solidFill>
                          <a:latin typeface="Times New Roman" panose="02020603050405020304" pitchFamily="18" charset="0"/>
                          <a:cs typeface="Times New Roman" panose="02020603050405020304" pitchFamily="18" charset="0"/>
                        </a:rPr>
                        <a:t>Oye</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Akisanya</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Advisor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FACULTY</a:t>
                      </a:r>
                    </a:p>
                  </a:txBody>
                  <a:tcPr/>
                </a:tc>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akisanya@jsu.edu</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2526332"/>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Christina Wilson</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President</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cwilson17@stu.jsu.edu</a:t>
                      </a:r>
                    </a:p>
                  </a:txBody>
                  <a:tcPr/>
                </a:tc>
                <a:extLst>
                  <a:ext uri="{0D108BD9-81ED-4DB2-BD59-A6C34878D82A}">
                    <a16:rowId xmlns:a16="http://schemas.microsoft.com/office/drawing/2014/main" val="60169926"/>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Craig Scott, Jr.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Vice President</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4</a:t>
                      </a:r>
                      <a:r>
                        <a:rPr lang="en-US" b="1" baseline="30000" dirty="0">
                          <a:solidFill>
                            <a:schemeClr val="tx1"/>
                          </a:solidFill>
                          <a:latin typeface="Times New Roman" panose="02020603050405020304" pitchFamily="18" charset="0"/>
                          <a:cs typeface="Times New Roman" panose="02020603050405020304" pitchFamily="18" charset="0"/>
                        </a:rPr>
                        <a:t>th</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cscott9@stu.jsu.edu</a:t>
                      </a:r>
                    </a:p>
                  </a:txBody>
                  <a:tcPr/>
                </a:tc>
                <a:extLst>
                  <a:ext uri="{0D108BD9-81ED-4DB2-BD59-A6C34878D82A}">
                    <a16:rowId xmlns:a16="http://schemas.microsoft.com/office/drawing/2014/main" val="785438055"/>
                  </a:ext>
                </a:extLst>
              </a:tr>
              <a:tr h="302442">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Harlin</a:t>
                      </a:r>
                      <a:r>
                        <a:rPr lang="en-US" b="1" dirty="0">
                          <a:solidFill>
                            <a:schemeClr val="tx1"/>
                          </a:solidFill>
                          <a:latin typeface="Times New Roman" panose="02020603050405020304" pitchFamily="18" charset="0"/>
                          <a:cs typeface="Times New Roman" panose="02020603050405020304" pitchFamily="18" charset="0"/>
                        </a:rPr>
                        <a:t> Hodges</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Secretary</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4</a:t>
                      </a:r>
                      <a:r>
                        <a:rPr lang="en-US" b="1" baseline="30000" dirty="0">
                          <a:solidFill>
                            <a:schemeClr val="tx1"/>
                          </a:solidFill>
                          <a:latin typeface="Times New Roman" panose="02020603050405020304" pitchFamily="18" charset="0"/>
                          <a:cs typeface="Times New Roman" panose="02020603050405020304" pitchFamily="18" charset="0"/>
                        </a:rPr>
                        <a:t>th</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hhodges1@stu.jsu.edu</a:t>
                      </a:r>
                    </a:p>
                  </a:txBody>
                  <a:tcPr/>
                </a:tc>
                <a:extLst>
                  <a:ext uri="{0D108BD9-81ED-4DB2-BD59-A6C34878D82A}">
                    <a16:rowId xmlns:a16="http://schemas.microsoft.com/office/drawing/2014/main" val="1099463661"/>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Gracie Federer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Treasurer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gfederer@stu.jsu.edu</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275539"/>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Kassie </a:t>
                      </a:r>
                      <a:r>
                        <a:rPr lang="en-US" b="1" dirty="0" err="1">
                          <a:solidFill>
                            <a:schemeClr val="tx1"/>
                          </a:solidFill>
                          <a:latin typeface="Times New Roman" panose="02020603050405020304" pitchFamily="18" charset="0"/>
                          <a:cs typeface="Times New Roman" panose="02020603050405020304" pitchFamily="18" charset="0"/>
                        </a:rPr>
                        <a:t>Tillbrook</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Communications</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ktillbrook@stu.jsu.edu</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8269896"/>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Hunter Watts</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Project Manager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hwatts2@stu.jsu.edu</a:t>
                      </a:r>
                    </a:p>
                  </a:txBody>
                  <a:tcPr/>
                </a:tc>
                <a:extLst>
                  <a:ext uri="{0D108BD9-81ED-4DB2-BD59-A6C34878D82A}">
                    <a16:rowId xmlns:a16="http://schemas.microsoft.com/office/drawing/2014/main" val="2693592646"/>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Jordan Fitzgerald</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Publicity Chair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4</a:t>
                      </a:r>
                      <a:r>
                        <a:rPr lang="en-US" b="1" baseline="30000" dirty="0">
                          <a:solidFill>
                            <a:schemeClr val="tx1"/>
                          </a:solidFill>
                          <a:latin typeface="Times New Roman" panose="02020603050405020304" pitchFamily="18" charset="0"/>
                          <a:cs typeface="Times New Roman" panose="02020603050405020304" pitchFamily="18" charset="0"/>
                        </a:rPr>
                        <a:t>th</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jfitzgerald@stu.jsu.edu</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3696002"/>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Jolie Campbell</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Social Media Chair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jsu5795b@stu.jsu.edu</a:t>
                      </a:r>
                    </a:p>
                  </a:txBody>
                  <a:tcPr/>
                </a:tc>
                <a:extLst>
                  <a:ext uri="{0D108BD9-81ED-4DB2-BD59-A6C34878D82A}">
                    <a16:rowId xmlns:a16="http://schemas.microsoft.com/office/drawing/2014/main" val="197380670"/>
                  </a:ext>
                </a:extLst>
              </a:tr>
              <a:tr h="302442">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D’Che</a:t>
                      </a:r>
                      <a:r>
                        <a:rPr lang="en-US" b="1" dirty="0">
                          <a:solidFill>
                            <a:schemeClr val="tx1"/>
                          </a:solidFill>
                          <a:latin typeface="Times New Roman" panose="02020603050405020304" pitchFamily="18" charset="0"/>
                          <a:cs typeface="Times New Roman" panose="02020603050405020304" pitchFamily="18" charset="0"/>
                        </a:rPr>
                        <a:t> McLaurin</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Event Planner</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2</a:t>
                      </a:r>
                      <a:r>
                        <a:rPr lang="en-US" b="1" baseline="30000" dirty="0">
                          <a:solidFill>
                            <a:schemeClr val="tx1"/>
                          </a:solidFill>
                          <a:latin typeface="Times New Roman" panose="02020603050405020304" pitchFamily="18" charset="0"/>
                          <a:cs typeface="Times New Roman" panose="02020603050405020304" pitchFamily="18" charset="0"/>
                        </a:rPr>
                        <a:t>nd</a:t>
                      </a:r>
                      <a:r>
                        <a:rPr lang="en-US" b="1" dirty="0">
                          <a:solidFill>
                            <a:schemeClr val="tx1"/>
                          </a:solidFill>
                          <a:latin typeface="Times New Roman" panose="02020603050405020304" pitchFamily="18" charset="0"/>
                          <a:cs typeface="Times New Roman" panose="02020603050405020304" pitchFamily="18" charset="0"/>
                        </a:rPr>
                        <a:t> </a:t>
                      </a:r>
                    </a:p>
                  </a:txBody>
                  <a:tcPr/>
                </a:tc>
                <a:tc>
                  <a:txBody>
                    <a:bodyPr/>
                    <a:lstStyle/>
                    <a:p>
                      <a:pPr algn="ctr"/>
                      <a:r>
                        <a:rPr lang="en-US" b="1" dirty="0" err="1">
                          <a:solidFill>
                            <a:schemeClr val="tx1"/>
                          </a:solidFill>
                          <a:latin typeface="Times New Roman" panose="02020603050405020304" pitchFamily="18" charset="0"/>
                          <a:cs typeface="Times New Roman" panose="02020603050405020304" pitchFamily="18" charset="0"/>
                        </a:rPr>
                        <a:t>dmclaurin@stu.jsu.edu</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10881624"/>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Gabriel Page</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Membership</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2</a:t>
                      </a:r>
                      <a:r>
                        <a:rPr lang="en-US" b="1" baseline="30000" dirty="0">
                          <a:solidFill>
                            <a:schemeClr val="tx1"/>
                          </a:solidFill>
                          <a:latin typeface="Times New Roman" panose="02020603050405020304" pitchFamily="18" charset="0"/>
                          <a:cs typeface="Times New Roman" panose="02020603050405020304" pitchFamily="18" charset="0"/>
                        </a:rPr>
                        <a:t>nd</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jsu0397p@stu.jsu.edu</a:t>
                      </a:r>
                    </a:p>
                  </a:txBody>
                  <a:tcPr/>
                </a:tc>
                <a:extLst>
                  <a:ext uri="{0D108BD9-81ED-4DB2-BD59-A6C34878D82A}">
                    <a16:rowId xmlns:a16="http://schemas.microsoft.com/office/drawing/2014/main" val="1348180617"/>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Mackenzie Pope</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Membership</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mpope1@stu.jsu.edu</a:t>
                      </a:r>
                    </a:p>
                  </a:txBody>
                  <a:tcPr/>
                </a:tc>
                <a:extLst>
                  <a:ext uri="{0D108BD9-81ED-4DB2-BD59-A6C34878D82A}">
                    <a16:rowId xmlns:a16="http://schemas.microsoft.com/office/drawing/2014/main" val="2836899594"/>
                  </a:ext>
                </a:extLst>
              </a:tr>
              <a:tr h="302442">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Denise Smith</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Membership</a:t>
                      </a: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3</a:t>
                      </a:r>
                      <a:r>
                        <a:rPr lang="en-US" b="1" baseline="30000" dirty="0">
                          <a:solidFill>
                            <a:schemeClr val="tx1"/>
                          </a:solidFill>
                          <a:latin typeface="Times New Roman" panose="02020603050405020304" pitchFamily="18" charset="0"/>
                          <a:cs typeface="Times New Roman" panose="02020603050405020304" pitchFamily="18" charset="0"/>
                        </a:rPr>
                        <a:t>rd</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dsmith34@stu.jsu.edu</a:t>
                      </a:r>
                    </a:p>
                  </a:txBody>
                  <a:tcPr/>
                </a:tc>
                <a:extLst>
                  <a:ext uri="{0D108BD9-81ED-4DB2-BD59-A6C34878D82A}">
                    <a16:rowId xmlns:a16="http://schemas.microsoft.com/office/drawing/2014/main" val="4195313544"/>
                  </a:ext>
                </a:extLst>
              </a:tr>
            </a:tbl>
          </a:graphicData>
        </a:graphic>
      </p:graphicFrame>
    </p:spTree>
    <p:extLst>
      <p:ext uri="{BB962C8B-B14F-4D97-AF65-F5344CB8AC3E}">
        <p14:creationId xmlns:p14="http://schemas.microsoft.com/office/powerpoint/2010/main" val="299401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2C829-147B-8640-8594-C7B8A01D403F}"/>
              </a:ext>
            </a:extLst>
          </p:cNvPr>
          <p:cNvSpPr txBox="1"/>
          <p:nvPr/>
        </p:nvSpPr>
        <p:spPr>
          <a:xfrm>
            <a:off x="0" y="0"/>
            <a:ext cx="12192000" cy="7355860"/>
          </a:xfrm>
          <a:prstGeom prst="rect">
            <a:avLst/>
          </a:prstGeom>
          <a:solidFill>
            <a:schemeClr val="bg1">
              <a:lumMod val="50000"/>
            </a:schemeClr>
          </a:solidFill>
        </p:spPr>
        <p:txBody>
          <a:bodyPr wrap="square" rtlCol="0">
            <a:spAutoFit/>
          </a:bodyPr>
          <a:lstStyle/>
          <a:p>
            <a:pPr algn="ctr"/>
            <a:r>
              <a:rPr lang="en-US" sz="6600" b="1" u="sng" dirty="0">
                <a:latin typeface="Brush Script" panose="02000503020000090003" pitchFamily="2" charset="0"/>
              </a:rPr>
              <a:t>CONGRATULATIONS</a:t>
            </a:r>
          </a:p>
          <a:p>
            <a:pPr algn="ctr"/>
            <a:r>
              <a:rPr lang="en-US" sz="6600" b="1" dirty="0">
                <a:latin typeface="Times New Roman" panose="02020603050405020304" pitchFamily="18" charset="0"/>
                <a:cs typeface="Times New Roman" panose="02020603050405020304" pitchFamily="18" charset="0"/>
              </a:rPr>
              <a:t>on your admission to upper division nursing at Jacksonville State University!</a:t>
            </a:r>
          </a:p>
          <a:p>
            <a:pPr algn="ctr"/>
            <a:endParaRPr lang="en-US" sz="4000" dirty="0">
              <a:latin typeface="Times New Roman" panose="02020603050405020304" pitchFamily="18" charset="0"/>
              <a:cs typeface="Times New Roman" panose="02020603050405020304" pitchFamily="18" charset="0"/>
            </a:endParaRPr>
          </a:p>
          <a:p>
            <a:pPr algn="ctr"/>
            <a:r>
              <a:rPr lang="en-US" sz="3200" b="1" dirty="0">
                <a:solidFill>
                  <a:schemeClr val="bg1"/>
                </a:solidFill>
                <a:latin typeface="Times New Roman" panose="02020603050405020304" pitchFamily="18" charset="0"/>
                <a:cs typeface="Times New Roman" panose="02020603050405020304" pitchFamily="18" charset="0"/>
              </a:rPr>
              <a:t>We are proud of you and look forward to working with you as you begin this new journey. Let us know if we can help you in any way!</a:t>
            </a:r>
          </a:p>
          <a:p>
            <a:pPr algn="ctr"/>
            <a:endParaRPr lang="en-US" sz="3200" b="1" dirty="0">
              <a:solidFill>
                <a:schemeClr val="bg1"/>
              </a:solidFill>
              <a:latin typeface="Times New Roman" panose="02020603050405020304" pitchFamily="18" charset="0"/>
              <a:cs typeface="Times New Roman" panose="02020603050405020304" pitchFamily="18" charset="0"/>
            </a:endParaRPr>
          </a:p>
          <a:p>
            <a:pPr algn="ctr"/>
            <a:r>
              <a:rPr lang="en-US" sz="3200" b="1" dirty="0">
                <a:solidFill>
                  <a:schemeClr val="bg1"/>
                </a:solidFill>
                <a:latin typeface="Times New Roman" panose="02020603050405020304" pitchFamily="18" charset="0"/>
                <a:cs typeface="Times New Roman" panose="02020603050405020304" pitchFamily="18" charset="0"/>
              </a:rPr>
              <a:t>-Your 2020-2021 JANS Faculty Advisors &amp; Officers</a:t>
            </a:r>
          </a:p>
          <a:p>
            <a:pPr algn="ct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61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76E1-64D0-E542-AC19-60C92F7D58CB}"/>
              </a:ext>
            </a:extLst>
          </p:cNvPr>
          <p:cNvSpPr>
            <a:spLocks noGrp="1"/>
          </p:cNvSpPr>
          <p:nvPr>
            <p:ph type="title"/>
          </p:nvPr>
        </p:nvSpPr>
        <p:spPr>
          <a:xfrm>
            <a:off x="0" y="0"/>
            <a:ext cx="6096000" cy="1325563"/>
          </a:xfrm>
          <a:solidFill>
            <a:schemeClr val="tx1"/>
          </a:solidFill>
        </p:spPr>
        <p:txBody>
          <a:bodyPr>
            <a:normAutofit/>
          </a:bodyPr>
          <a:lstStyle/>
          <a:p>
            <a:pPr algn="ctr"/>
            <a:r>
              <a:rPr lang="en-US" dirty="0">
                <a:solidFill>
                  <a:srgbClr val="FF0000"/>
                </a:solidFill>
                <a:latin typeface="Cooper Black" panose="0208090404030B020404" pitchFamily="18" charset="77"/>
              </a:rPr>
              <a:t>What is JANS?</a:t>
            </a:r>
          </a:p>
        </p:txBody>
      </p:sp>
      <p:sp>
        <p:nvSpPr>
          <p:cNvPr id="3" name="Content Placeholder 2">
            <a:extLst>
              <a:ext uri="{FF2B5EF4-FFF2-40B4-BE49-F238E27FC236}">
                <a16:creationId xmlns:a16="http://schemas.microsoft.com/office/drawing/2014/main" id="{0E754532-BAAE-CD4E-BFB9-C12162B2421C}"/>
              </a:ext>
            </a:extLst>
          </p:cNvPr>
          <p:cNvSpPr>
            <a:spLocks noGrp="1"/>
          </p:cNvSpPr>
          <p:nvPr>
            <p:ph idx="1"/>
          </p:nvPr>
        </p:nvSpPr>
        <p:spPr>
          <a:xfrm>
            <a:off x="0" y="1325563"/>
            <a:ext cx="6095999" cy="5532437"/>
          </a:xfrm>
          <a:solidFill>
            <a:schemeClr val="bg1">
              <a:lumMod val="50000"/>
            </a:schemeClr>
          </a:solidFill>
        </p:spPr>
        <p:txBody>
          <a:bodyPr>
            <a:normAutofit fontScale="85000" lnSpcReduction="10000"/>
          </a:bodyPr>
          <a:lstStyle/>
          <a:p>
            <a:pPr marL="0" indent="0" algn="ctr">
              <a:buNone/>
            </a:pP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3200" b="1" dirty="0">
                <a:solidFill>
                  <a:schemeClr val="tx1"/>
                </a:solidFill>
                <a:latin typeface="Times New Roman" panose="02020603050405020304" pitchFamily="18" charset="0"/>
                <a:cs typeface="Times New Roman" panose="02020603050405020304" pitchFamily="18" charset="0"/>
              </a:rPr>
              <a:t>JANS is a student-led organization that plans programs for the student body, along with projects that help serve our campus community.  JANS also sends representatives to the state convention of the Alabama Association of Nursing Students each year.  At convention, student nurses have the opportunity to work together to improve the profession of nursing and enrich their own personal careers. JANS also raises money for local and national philanthropic organizations.</a:t>
            </a:r>
          </a:p>
        </p:txBody>
      </p:sp>
      <p:sp>
        <p:nvSpPr>
          <p:cNvPr id="4" name="Title 1">
            <a:extLst>
              <a:ext uri="{FF2B5EF4-FFF2-40B4-BE49-F238E27FC236}">
                <a16:creationId xmlns:a16="http://schemas.microsoft.com/office/drawing/2014/main" id="{B7E186D4-F3DB-D241-8387-86370D38C406}"/>
              </a:ext>
            </a:extLst>
          </p:cNvPr>
          <p:cNvSpPr txBox="1">
            <a:spLocks/>
          </p:cNvSpPr>
          <p:nvPr/>
        </p:nvSpPr>
        <p:spPr>
          <a:xfrm>
            <a:off x="6096000" y="-1"/>
            <a:ext cx="6096000" cy="1325563"/>
          </a:xfrm>
          <a:prstGeom prst="rect">
            <a:avLst/>
          </a:prstGeom>
          <a:solidFill>
            <a:schemeClr val="bg1">
              <a:lumMod val="5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5200" kern="1200">
                <a:solidFill>
                  <a:schemeClr val="tx2"/>
                </a:solidFill>
                <a:latin typeface="+mj-lt"/>
                <a:ea typeface="+mj-ea"/>
                <a:cs typeface="+mj-cs"/>
              </a:defRPr>
            </a:lvl1pPr>
          </a:lstStyle>
          <a:p>
            <a:pPr algn="ctr"/>
            <a:r>
              <a:rPr lang="en-US" dirty="0">
                <a:solidFill>
                  <a:schemeClr val="tx1"/>
                </a:solidFill>
                <a:latin typeface="Cooper Black" panose="0208090404030B020404" pitchFamily="18" charset="77"/>
              </a:rPr>
              <a:t>Why should you join?</a:t>
            </a:r>
          </a:p>
        </p:txBody>
      </p:sp>
      <p:sp>
        <p:nvSpPr>
          <p:cNvPr id="5" name="Content Placeholder 2">
            <a:extLst>
              <a:ext uri="{FF2B5EF4-FFF2-40B4-BE49-F238E27FC236}">
                <a16:creationId xmlns:a16="http://schemas.microsoft.com/office/drawing/2014/main" id="{43FB416E-3D87-DA40-A556-C0A63B2E28AA}"/>
              </a:ext>
            </a:extLst>
          </p:cNvPr>
          <p:cNvSpPr txBox="1">
            <a:spLocks/>
          </p:cNvSpPr>
          <p:nvPr/>
        </p:nvSpPr>
        <p:spPr>
          <a:xfrm>
            <a:off x="6096001" y="1325563"/>
            <a:ext cx="6095999" cy="5532437"/>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rgbClr val="FF0000"/>
                </a:solidFill>
                <a:latin typeface="Times New Roman" panose="02020603050405020304" pitchFamily="18" charset="0"/>
                <a:cs typeface="Times New Roman" panose="02020603050405020304" pitchFamily="18" charset="0"/>
              </a:rPr>
              <a:t>As a member, you are also part of the Alabama Association of Nursing Students and the National Student Nurses Association. You are connected to over 50,000 students!</a:t>
            </a:r>
          </a:p>
          <a:p>
            <a:pPr algn="ctr"/>
            <a:r>
              <a:rPr lang="en-US" sz="3200" b="1" dirty="0">
                <a:solidFill>
                  <a:srgbClr val="FF0000"/>
                </a:solidFill>
                <a:latin typeface="Times New Roman" panose="02020603050405020304" pitchFamily="18" charset="0"/>
                <a:cs typeface="Times New Roman" panose="02020603050405020304" pitchFamily="18" charset="0"/>
              </a:rPr>
              <a:t>Becoming involved can open many doors throughout your professional career. Leadership looks great on resumes!</a:t>
            </a:r>
          </a:p>
          <a:p>
            <a:pPr algn="ctr"/>
            <a:r>
              <a:rPr lang="en-US" sz="3200" b="1" dirty="0">
                <a:solidFill>
                  <a:srgbClr val="FF0000"/>
                </a:solidFill>
                <a:latin typeface="Times New Roman" panose="02020603050405020304" pitchFamily="18" charset="0"/>
                <a:cs typeface="Times New Roman" panose="02020603050405020304" pitchFamily="18" charset="0"/>
              </a:rPr>
              <a:t>As a member, you are eligible for scholarships that are awarded exclusively to JANS members. </a:t>
            </a:r>
          </a:p>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0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DF92-F301-F14A-B28A-A550D08884B6}"/>
              </a:ext>
            </a:extLst>
          </p:cNvPr>
          <p:cNvSpPr>
            <a:spLocks noGrp="1"/>
          </p:cNvSpPr>
          <p:nvPr>
            <p:ph type="title"/>
          </p:nvPr>
        </p:nvSpPr>
        <p:spPr>
          <a:xfrm>
            <a:off x="0" y="1"/>
            <a:ext cx="12192000" cy="1690688"/>
          </a:xfrm>
          <a:solidFill>
            <a:schemeClr val="tx1"/>
          </a:solidFill>
        </p:spPr>
        <p:txBody>
          <a:bodyPr>
            <a:normAutofit/>
          </a:bodyPr>
          <a:lstStyle/>
          <a:p>
            <a:pPr algn="ctr"/>
            <a:r>
              <a:rPr lang="en-US" sz="7200" dirty="0">
                <a:solidFill>
                  <a:srgbClr val="FF0000"/>
                </a:solidFill>
                <a:latin typeface="Cooper Black" panose="0208090404030B020404" pitchFamily="18" charset="77"/>
              </a:rPr>
              <a:t>How do you join JANS?</a:t>
            </a:r>
          </a:p>
        </p:txBody>
      </p:sp>
      <p:sp>
        <p:nvSpPr>
          <p:cNvPr id="3" name="Content Placeholder 2">
            <a:extLst>
              <a:ext uri="{FF2B5EF4-FFF2-40B4-BE49-F238E27FC236}">
                <a16:creationId xmlns:a16="http://schemas.microsoft.com/office/drawing/2014/main" id="{F69ED0DC-03A5-D94C-A4C1-D02B75D484ED}"/>
              </a:ext>
            </a:extLst>
          </p:cNvPr>
          <p:cNvSpPr>
            <a:spLocks noGrp="1"/>
          </p:cNvSpPr>
          <p:nvPr>
            <p:ph idx="1"/>
          </p:nvPr>
        </p:nvSpPr>
        <p:spPr>
          <a:xfrm>
            <a:off x="0" y="1690689"/>
            <a:ext cx="12192000" cy="5167310"/>
          </a:xfrm>
          <a:solidFill>
            <a:schemeClr val="bg1">
              <a:lumMod val="50000"/>
            </a:schemeClr>
          </a:solidFill>
        </p:spPr>
        <p:txBody>
          <a:bodyPr>
            <a:normAutofit fontScale="92500" lnSpcReduction="10000"/>
          </a:bodyPr>
          <a:lstStyle/>
          <a:p>
            <a:r>
              <a:rPr lang="en-US" b="1" dirty="0">
                <a:solidFill>
                  <a:schemeClr val="tx1"/>
                </a:solidFill>
                <a:latin typeface="Times New Roman" panose="02020603050405020304" pitchFamily="18" charset="0"/>
                <a:cs typeface="Times New Roman" panose="02020603050405020304" pitchFamily="18" charset="0"/>
              </a:rPr>
              <a:t>Membership is extended to new students on orientation day.</a:t>
            </a:r>
          </a:p>
          <a:p>
            <a:r>
              <a:rPr lang="en-US" b="1" dirty="0">
                <a:solidFill>
                  <a:schemeClr val="tx1"/>
                </a:solidFill>
                <a:latin typeface="Times New Roman" panose="02020603050405020304" pitchFamily="18" charset="0"/>
                <a:cs typeface="Times New Roman" panose="02020603050405020304" pitchFamily="18" charset="0"/>
              </a:rPr>
              <a:t>Membership dues are $55 for ONE YEAR and $85 for TWO YEARS.</a:t>
            </a:r>
          </a:p>
          <a:p>
            <a:pPr lvl="1"/>
            <a:r>
              <a:rPr lang="en-US" b="1" dirty="0">
                <a:solidFill>
                  <a:schemeClr val="tx1"/>
                </a:solidFill>
                <a:latin typeface="Times New Roman" panose="02020603050405020304" pitchFamily="18" charset="0"/>
                <a:cs typeface="Times New Roman" panose="02020603050405020304" pitchFamily="18" charset="0"/>
              </a:rPr>
              <a:t>Please NOTE: Dues are subject to change based on national increases.</a:t>
            </a:r>
          </a:p>
          <a:p>
            <a:pPr lvl="1"/>
            <a:r>
              <a:rPr lang="en-US" b="1" dirty="0">
                <a:solidFill>
                  <a:schemeClr val="tx1"/>
                </a:solidFill>
                <a:latin typeface="Times New Roman" panose="02020603050405020304" pitchFamily="18" charset="0"/>
                <a:cs typeface="Times New Roman" panose="02020603050405020304" pitchFamily="18" charset="0"/>
              </a:rPr>
              <a:t>We accept cash or check for dues. All checks should be made payable to JANS.</a:t>
            </a:r>
          </a:p>
          <a:p>
            <a:r>
              <a:rPr lang="en-US" b="1" dirty="0">
                <a:solidFill>
                  <a:schemeClr val="tx1"/>
                </a:solidFill>
                <a:latin typeface="Times New Roman" panose="02020603050405020304" pitchFamily="18" charset="0"/>
                <a:cs typeface="Times New Roman" panose="02020603050405020304" pitchFamily="18" charset="0"/>
              </a:rPr>
              <a:t>Link to Application: </a:t>
            </a:r>
            <a:r>
              <a:rPr lang="en-US" b="1"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JANS 2020-2021 Membership Application.docx</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Print and fill out this application to turn in with your dues.</a:t>
            </a:r>
          </a:p>
          <a:p>
            <a:pPr lvl="2"/>
            <a:r>
              <a:rPr lang="en-US" b="1" dirty="0">
                <a:solidFill>
                  <a:schemeClr val="tx1"/>
                </a:solidFill>
                <a:latin typeface="Times New Roman" panose="02020603050405020304" pitchFamily="18" charset="0"/>
                <a:cs typeface="Times New Roman" panose="02020603050405020304" pitchFamily="18" charset="0"/>
              </a:rPr>
              <a:t>Please NOTE: The application has a space for credit/debit card payment for dues. We do </a:t>
            </a:r>
            <a:r>
              <a:rPr lang="en-US" b="1" u="sng" dirty="0">
                <a:solidFill>
                  <a:srgbClr val="FF0000"/>
                </a:solidFill>
                <a:latin typeface="Times New Roman" panose="02020603050405020304" pitchFamily="18" charset="0"/>
                <a:cs typeface="Times New Roman" panose="02020603050405020304" pitchFamily="18" charset="0"/>
              </a:rPr>
              <a:t>NOT</a:t>
            </a:r>
            <a:r>
              <a:rPr lang="en-US" b="1" dirty="0">
                <a:solidFill>
                  <a:schemeClr val="tx1"/>
                </a:solidFill>
                <a:latin typeface="Times New Roman" panose="02020603050405020304" pitchFamily="18" charset="0"/>
                <a:cs typeface="Times New Roman" panose="02020603050405020304" pitchFamily="18" charset="0"/>
              </a:rPr>
              <a:t> accept credit/debit cards for dues.</a:t>
            </a:r>
          </a:p>
          <a:p>
            <a:pPr lvl="1"/>
            <a:r>
              <a:rPr lang="en-US" b="1" dirty="0">
                <a:solidFill>
                  <a:schemeClr val="tx1"/>
                </a:solidFill>
                <a:latin typeface="Times New Roman" panose="02020603050405020304" pitchFamily="18" charset="0"/>
                <a:cs typeface="Times New Roman" panose="02020603050405020304" pitchFamily="18" charset="0"/>
              </a:rPr>
              <a:t>Due to COVID-19, please mail your application and payment to Dr. Duckett at the address below:</a:t>
            </a:r>
          </a:p>
          <a:p>
            <a:pPr marL="914400" lvl="2" indent="0">
              <a:lnSpc>
                <a:spcPct val="100000"/>
              </a:lnSpc>
              <a:spcBef>
                <a:spcPts val="0"/>
              </a:spcBef>
              <a:buNone/>
            </a:pPr>
            <a:r>
              <a:rPr lang="en-US" b="1" dirty="0">
                <a:solidFill>
                  <a:schemeClr val="tx1"/>
                </a:solidFill>
                <a:latin typeface="Times New Roman" panose="02020603050405020304" pitchFamily="18" charset="0"/>
                <a:cs typeface="Times New Roman" panose="02020603050405020304" pitchFamily="18" charset="0"/>
              </a:rPr>
              <a:t>Jacksonville State University</a:t>
            </a:r>
          </a:p>
          <a:p>
            <a:pPr marL="914400" lvl="2" indent="0">
              <a:lnSpc>
                <a:spcPct val="100000"/>
              </a:lnSpc>
              <a:spcBef>
                <a:spcPts val="0"/>
              </a:spcBef>
              <a:buNone/>
            </a:pPr>
            <a:r>
              <a:rPr lang="en-US" b="1" dirty="0">
                <a:solidFill>
                  <a:schemeClr val="tx1"/>
                </a:solidFill>
                <a:latin typeface="Times New Roman" panose="02020603050405020304" pitchFamily="18" charset="0"/>
                <a:cs typeface="Times New Roman" panose="02020603050405020304" pitchFamily="18" charset="0"/>
              </a:rPr>
              <a:t>School of Health Professions and Wellness</a:t>
            </a:r>
          </a:p>
          <a:p>
            <a:pPr marL="914400" lvl="2" indent="0">
              <a:lnSpc>
                <a:spcPct val="100000"/>
              </a:lnSpc>
              <a:spcBef>
                <a:spcPts val="0"/>
              </a:spcBef>
              <a:buNone/>
            </a:pPr>
            <a:r>
              <a:rPr lang="en-US" b="1" dirty="0">
                <a:solidFill>
                  <a:schemeClr val="tx1"/>
                </a:solidFill>
                <a:latin typeface="Times New Roman" panose="02020603050405020304" pitchFamily="18" charset="0"/>
                <a:cs typeface="Times New Roman" panose="02020603050405020304" pitchFamily="18" charset="0"/>
              </a:rPr>
              <a:t>Department of Nursing, JANS</a:t>
            </a:r>
          </a:p>
          <a:p>
            <a:pPr marL="914400" lvl="2" indent="0">
              <a:lnSpc>
                <a:spcPct val="100000"/>
              </a:lnSpc>
              <a:spcBef>
                <a:spcPts val="0"/>
              </a:spcBef>
              <a:buNone/>
            </a:pPr>
            <a:r>
              <a:rPr lang="en-US" b="1" dirty="0">
                <a:solidFill>
                  <a:schemeClr val="tx1"/>
                </a:solidFill>
                <a:latin typeface="Times New Roman" panose="02020603050405020304" pitchFamily="18" charset="0"/>
                <a:cs typeface="Times New Roman" panose="02020603050405020304" pitchFamily="18" charset="0"/>
              </a:rPr>
              <a:t>700 Pelham Road North</a:t>
            </a:r>
          </a:p>
          <a:p>
            <a:pPr marL="914400" lvl="2" indent="0">
              <a:lnSpc>
                <a:spcPct val="100000"/>
              </a:lnSpc>
              <a:spcBef>
                <a:spcPts val="0"/>
              </a:spcBef>
              <a:buNone/>
            </a:pPr>
            <a:r>
              <a:rPr lang="en-US" b="1" dirty="0">
                <a:solidFill>
                  <a:schemeClr val="tx1"/>
                </a:solidFill>
                <a:latin typeface="Times New Roman" panose="02020603050405020304" pitchFamily="18" charset="0"/>
                <a:cs typeface="Times New Roman" panose="02020603050405020304" pitchFamily="18" charset="0"/>
              </a:rPr>
              <a:t>Jacksonville, Alabama 36265</a:t>
            </a: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9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0F9F-764D-F04F-899B-7D818C1A83C7}"/>
              </a:ext>
            </a:extLst>
          </p:cNvPr>
          <p:cNvSpPr>
            <a:spLocks noGrp="1"/>
          </p:cNvSpPr>
          <p:nvPr>
            <p:ph type="title"/>
          </p:nvPr>
        </p:nvSpPr>
        <p:spPr>
          <a:xfrm>
            <a:off x="0" y="1"/>
            <a:ext cx="12192000" cy="1690688"/>
          </a:xfrm>
          <a:solidFill>
            <a:schemeClr val="tx1"/>
          </a:solidFill>
        </p:spPr>
        <p:txBody>
          <a:bodyPr>
            <a:normAutofit/>
          </a:bodyPr>
          <a:lstStyle/>
          <a:p>
            <a:pPr algn="ctr"/>
            <a:r>
              <a:rPr lang="en-US" sz="9600" dirty="0">
                <a:solidFill>
                  <a:srgbClr val="FF0000"/>
                </a:solidFill>
                <a:latin typeface="Cooper Black" panose="0208090404030B020404" pitchFamily="18" charset="77"/>
                <a:cs typeface="Times New Roman" panose="02020603050405020304" pitchFamily="18" charset="0"/>
              </a:rPr>
              <a:t>Meet the Advisors</a:t>
            </a:r>
          </a:p>
        </p:txBody>
      </p:sp>
      <p:pic>
        <p:nvPicPr>
          <p:cNvPr id="4" name="Content Placeholder 3">
            <a:extLst>
              <a:ext uri="{FF2B5EF4-FFF2-40B4-BE49-F238E27FC236}">
                <a16:creationId xmlns:a16="http://schemas.microsoft.com/office/drawing/2014/main" id="{1A7592D0-FBCB-0444-8B57-F626544A1288}"/>
              </a:ext>
            </a:extLst>
          </p:cNvPr>
          <p:cNvPicPr>
            <a:picLocks noGrp="1" noChangeAspect="1"/>
          </p:cNvPicPr>
          <p:nvPr>
            <p:ph idx="1"/>
          </p:nvPr>
        </p:nvPicPr>
        <p:blipFill>
          <a:blip r:embed="rId2"/>
          <a:stretch>
            <a:fillRect/>
          </a:stretch>
        </p:blipFill>
        <p:spPr>
          <a:xfrm>
            <a:off x="1535608" y="2060021"/>
            <a:ext cx="3024784" cy="2982230"/>
          </a:xfrm>
          <a:prstGeom prst="rect">
            <a:avLst/>
          </a:prstGeom>
        </p:spPr>
      </p:pic>
      <p:pic>
        <p:nvPicPr>
          <p:cNvPr id="5" name="Picture 4">
            <a:extLst>
              <a:ext uri="{FF2B5EF4-FFF2-40B4-BE49-F238E27FC236}">
                <a16:creationId xmlns:a16="http://schemas.microsoft.com/office/drawing/2014/main" id="{E93B3843-B5A4-2A41-B162-9B91AE083C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90868" y="2060021"/>
            <a:ext cx="3024784" cy="2982230"/>
          </a:xfrm>
          <a:prstGeom prst="rect">
            <a:avLst/>
          </a:prstGeom>
        </p:spPr>
      </p:pic>
      <p:sp>
        <p:nvSpPr>
          <p:cNvPr id="6" name="TextBox 5">
            <a:extLst>
              <a:ext uri="{FF2B5EF4-FFF2-40B4-BE49-F238E27FC236}">
                <a16:creationId xmlns:a16="http://schemas.microsoft.com/office/drawing/2014/main" id="{256A0D7A-FEDB-F743-A304-D779384DA33D}"/>
              </a:ext>
            </a:extLst>
          </p:cNvPr>
          <p:cNvSpPr txBox="1"/>
          <p:nvPr/>
        </p:nvSpPr>
        <p:spPr>
          <a:xfrm>
            <a:off x="676534" y="1690689"/>
            <a:ext cx="4742933" cy="36933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Dr. Missy Duckett, DNP, MSN, RN,  CCRN</a:t>
            </a:r>
          </a:p>
        </p:txBody>
      </p:sp>
      <p:sp>
        <p:nvSpPr>
          <p:cNvPr id="7" name="TextBox 6">
            <a:extLst>
              <a:ext uri="{FF2B5EF4-FFF2-40B4-BE49-F238E27FC236}">
                <a16:creationId xmlns:a16="http://schemas.microsoft.com/office/drawing/2014/main" id="{163AD5DB-917F-A74F-91FA-B4A167685671}"/>
              </a:ext>
            </a:extLst>
          </p:cNvPr>
          <p:cNvSpPr txBox="1"/>
          <p:nvPr/>
        </p:nvSpPr>
        <p:spPr>
          <a:xfrm>
            <a:off x="7177217" y="1690689"/>
            <a:ext cx="4852086" cy="36933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Oye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Akisanya</a:t>
            </a:r>
            <a:r>
              <a:rPr lang="en-US" b="1" dirty="0">
                <a:latin typeface="Times New Roman" panose="02020603050405020304" pitchFamily="18" charset="0"/>
                <a:cs typeface="Times New Roman" panose="02020603050405020304" pitchFamily="18" charset="0"/>
              </a:rPr>
              <a:t>, Ph.D., MSN, RN, PHCNS</a:t>
            </a:r>
          </a:p>
        </p:txBody>
      </p:sp>
      <p:sp>
        <p:nvSpPr>
          <p:cNvPr id="8" name="TextBox 7">
            <a:extLst>
              <a:ext uri="{FF2B5EF4-FFF2-40B4-BE49-F238E27FC236}">
                <a16:creationId xmlns:a16="http://schemas.microsoft.com/office/drawing/2014/main" id="{0CC6D540-0062-4B43-B272-FE565888DCD7}"/>
              </a:ext>
            </a:extLst>
          </p:cNvPr>
          <p:cNvSpPr txBox="1"/>
          <p:nvPr/>
        </p:nvSpPr>
        <p:spPr>
          <a:xfrm>
            <a:off x="-10297" y="5042251"/>
            <a:ext cx="6096000" cy="1815882"/>
          </a:xfrm>
          <a:prstGeom prst="rect">
            <a:avLst/>
          </a:prstGeom>
          <a:solidFill>
            <a:schemeClr val="bg1">
              <a:lumMod val="50000"/>
            </a:schemeClr>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Dr. Duckett graduated from Jacksonville State University with her BSN in 1993 and returned to JSU to complete her MSN and DNP. She worked in critical care for 20 years and maintains certification in critical care nursing. She currently teaches NU 325 (Adult Health in Secondary and Community Settings). She also teaches in the RN to BSN program and the graduate nursing program. Dr. Duckett has been JANS faculty advisor since 2014.</a:t>
            </a:r>
          </a:p>
        </p:txBody>
      </p:sp>
      <p:sp>
        <p:nvSpPr>
          <p:cNvPr id="9" name="TextBox 8">
            <a:extLst>
              <a:ext uri="{FF2B5EF4-FFF2-40B4-BE49-F238E27FC236}">
                <a16:creationId xmlns:a16="http://schemas.microsoft.com/office/drawing/2014/main" id="{1A4205CC-9902-6F4A-B881-11A6D6FB4DC6}"/>
              </a:ext>
            </a:extLst>
          </p:cNvPr>
          <p:cNvSpPr txBox="1"/>
          <p:nvPr/>
        </p:nvSpPr>
        <p:spPr>
          <a:xfrm>
            <a:off x="6096000" y="5042251"/>
            <a:ext cx="6096000" cy="1815882"/>
          </a:xfrm>
          <a:prstGeom prst="rect">
            <a:avLst/>
          </a:prstGeom>
          <a:solidFill>
            <a:schemeClr val="bg1">
              <a:lumMod val="50000"/>
            </a:schemeClr>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Dr. </a:t>
            </a:r>
            <a:r>
              <a:rPr lang="en-US" sz="1600" b="1" dirty="0" err="1">
                <a:latin typeface="Times New Roman" panose="02020603050405020304" pitchFamily="18" charset="0"/>
                <a:cs typeface="Times New Roman" panose="02020603050405020304" pitchFamily="18" charset="0"/>
              </a:rPr>
              <a:t>Akisanya</a:t>
            </a:r>
            <a:r>
              <a:rPr lang="en-US" sz="1600" b="1" dirty="0">
                <a:latin typeface="Times New Roman" panose="02020603050405020304" pitchFamily="18" charset="0"/>
                <a:cs typeface="Times New Roman" panose="02020603050405020304" pitchFamily="18" charset="0"/>
              </a:rPr>
              <a:t> has worked in acute and long-term care, primary care, and public health settings since 1997. She currently teaches NU 311 (Foundations of Nursing Practice) and select courses in the STEP, MSN, and DNP programs at Jacksonville State University. She is also serving as the Health Officer on the COVID-19 Task Force at JSU. Dr. </a:t>
            </a:r>
            <a:r>
              <a:rPr lang="en-US" sz="1600" b="1" dirty="0" err="1">
                <a:latin typeface="Times New Roman" panose="02020603050405020304" pitchFamily="18" charset="0"/>
                <a:cs typeface="Times New Roman" panose="02020603050405020304" pitchFamily="18" charset="0"/>
              </a:rPr>
              <a:t>Akisanya</a:t>
            </a:r>
            <a:r>
              <a:rPr lang="en-US" sz="1600" b="1" dirty="0">
                <a:latin typeface="Times New Roman" panose="02020603050405020304" pitchFamily="18" charset="0"/>
                <a:cs typeface="Times New Roman" panose="02020603050405020304" pitchFamily="18" charset="0"/>
              </a:rPr>
              <a:t> has been JANS faculty advisor alongside Dr. Duckett since 2014.</a:t>
            </a:r>
          </a:p>
        </p:txBody>
      </p:sp>
      <p:cxnSp>
        <p:nvCxnSpPr>
          <p:cNvPr id="11" name="Straight Connector 10">
            <a:extLst>
              <a:ext uri="{FF2B5EF4-FFF2-40B4-BE49-F238E27FC236}">
                <a16:creationId xmlns:a16="http://schemas.microsoft.com/office/drawing/2014/main" id="{6FE6D324-ED8E-9445-BBF5-8429C7650FA3}"/>
              </a:ext>
            </a:extLst>
          </p:cNvPr>
          <p:cNvCxnSpPr>
            <a:cxnSpLocks/>
            <a:stCxn id="2" idx="2"/>
          </p:cNvCxnSpPr>
          <p:nvPr/>
        </p:nvCxnSpPr>
        <p:spPr>
          <a:xfrm>
            <a:off x="6096000" y="1690689"/>
            <a:ext cx="0" cy="516731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200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13B4-3FAC-4246-B1C5-C1B59DCF665D}"/>
              </a:ext>
            </a:extLst>
          </p:cNvPr>
          <p:cNvSpPr>
            <a:spLocks noGrp="1"/>
          </p:cNvSpPr>
          <p:nvPr>
            <p:ph type="title"/>
          </p:nvPr>
        </p:nvSpPr>
        <p:spPr>
          <a:xfrm>
            <a:off x="0" y="0"/>
            <a:ext cx="12192000" cy="1690688"/>
          </a:xfrm>
          <a:solidFill>
            <a:srgbClr val="FF0000"/>
          </a:solidFill>
        </p:spPr>
        <p:txBody>
          <a:bodyPr>
            <a:normAutofit/>
          </a:bodyPr>
          <a:lstStyle/>
          <a:p>
            <a:pPr algn="ctr"/>
            <a:r>
              <a:rPr lang="en-US" sz="9600" dirty="0">
                <a:solidFill>
                  <a:schemeClr val="tx1"/>
                </a:solidFill>
                <a:latin typeface="Cooper Black" panose="0208090404030B020404" pitchFamily="18" charset="77"/>
              </a:rPr>
              <a:t>Meet the Officers</a:t>
            </a:r>
          </a:p>
        </p:txBody>
      </p:sp>
      <p:pic>
        <p:nvPicPr>
          <p:cNvPr id="4" name="Picture 3">
            <a:extLst>
              <a:ext uri="{FF2B5EF4-FFF2-40B4-BE49-F238E27FC236}">
                <a16:creationId xmlns:a16="http://schemas.microsoft.com/office/drawing/2014/main" id="{7D3BEF45-BC56-9946-8932-8B112EF05E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586" y="2134008"/>
            <a:ext cx="2700338" cy="2314575"/>
          </a:xfrm>
          <a:prstGeom prst="rect">
            <a:avLst/>
          </a:prstGeom>
        </p:spPr>
      </p:pic>
      <p:sp>
        <p:nvSpPr>
          <p:cNvPr id="5" name="TextBox 4">
            <a:extLst>
              <a:ext uri="{FF2B5EF4-FFF2-40B4-BE49-F238E27FC236}">
                <a16:creationId xmlns:a16="http://schemas.microsoft.com/office/drawing/2014/main" id="{8A6D5ABD-2066-DB4D-AF3A-25F6F12FB465}"/>
              </a:ext>
            </a:extLst>
          </p:cNvPr>
          <p:cNvSpPr txBox="1"/>
          <p:nvPr/>
        </p:nvSpPr>
        <p:spPr>
          <a:xfrm>
            <a:off x="240830" y="1688498"/>
            <a:ext cx="3371850" cy="369332"/>
          </a:xfrm>
          <a:prstGeom prst="rect">
            <a:avLst/>
          </a:prstGeom>
          <a:solidFill>
            <a:schemeClr val="tx1"/>
          </a:solidFill>
        </p:spPr>
        <p:txBody>
          <a:bodyPr wrap="square" rtlCol="0">
            <a:spAutoFit/>
          </a:bodyPr>
          <a:lstStyle/>
          <a:p>
            <a:pPr algn="ctr"/>
            <a:r>
              <a:rPr lang="en-US" b="1" dirty="0">
                <a:solidFill>
                  <a:srgbClr val="FF0000"/>
                </a:solidFill>
              </a:rPr>
              <a:t>President – Christina Wilson</a:t>
            </a:r>
          </a:p>
        </p:txBody>
      </p:sp>
      <p:cxnSp>
        <p:nvCxnSpPr>
          <p:cNvPr id="7" name="Straight Connector 6">
            <a:extLst>
              <a:ext uri="{FF2B5EF4-FFF2-40B4-BE49-F238E27FC236}">
                <a16:creationId xmlns:a16="http://schemas.microsoft.com/office/drawing/2014/main" id="{7A572954-71BE-9D46-84B2-8CD995F62A6D}"/>
              </a:ext>
            </a:extLst>
          </p:cNvPr>
          <p:cNvCxnSpPr>
            <a:cxnSpLocks/>
          </p:cNvCxnSpPr>
          <p:nvPr/>
        </p:nvCxnSpPr>
        <p:spPr>
          <a:xfrm>
            <a:off x="387847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E507FF4-0482-7C4C-A3A6-88B299CB8601}"/>
              </a:ext>
            </a:extLst>
          </p:cNvPr>
          <p:cNvSpPr txBox="1"/>
          <p:nvPr/>
        </p:nvSpPr>
        <p:spPr>
          <a:xfrm>
            <a:off x="240830"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Christina serves as the president of JANS. She is from Douglasville, Georgia, but she currently resides in Carrollton, Georgia. She joined JANS as a way to fellowship and connect with other nursing students like herself. Her special interest in nursing is pediatrics. Christina hopes to eventually work at Children’s Healthcare of Atlanta and with children who have cancer.</a:t>
            </a:r>
          </a:p>
        </p:txBody>
      </p:sp>
      <p:sp>
        <p:nvSpPr>
          <p:cNvPr id="11" name="TextBox 10">
            <a:extLst>
              <a:ext uri="{FF2B5EF4-FFF2-40B4-BE49-F238E27FC236}">
                <a16:creationId xmlns:a16="http://schemas.microsoft.com/office/drawing/2014/main" id="{D6EEA1B0-9630-8E47-907B-CA93A15CBFA9}"/>
              </a:ext>
            </a:extLst>
          </p:cNvPr>
          <p:cNvSpPr txBox="1"/>
          <p:nvPr/>
        </p:nvSpPr>
        <p:spPr>
          <a:xfrm>
            <a:off x="4410075" y="1688498"/>
            <a:ext cx="3371850" cy="369332"/>
          </a:xfrm>
          <a:prstGeom prst="rect">
            <a:avLst/>
          </a:prstGeom>
          <a:solidFill>
            <a:schemeClr val="tx1"/>
          </a:solidFill>
        </p:spPr>
        <p:txBody>
          <a:bodyPr wrap="square" rtlCol="0">
            <a:spAutoFit/>
          </a:bodyPr>
          <a:lstStyle/>
          <a:p>
            <a:pPr algn="ctr"/>
            <a:r>
              <a:rPr lang="en-US" b="1" dirty="0">
                <a:solidFill>
                  <a:srgbClr val="FF0000"/>
                </a:solidFill>
              </a:rPr>
              <a:t>Vice President – Craig Scott, Jr.</a:t>
            </a:r>
          </a:p>
        </p:txBody>
      </p:sp>
      <p:sp>
        <p:nvSpPr>
          <p:cNvPr id="13" name="TextBox 12">
            <a:extLst>
              <a:ext uri="{FF2B5EF4-FFF2-40B4-BE49-F238E27FC236}">
                <a16:creationId xmlns:a16="http://schemas.microsoft.com/office/drawing/2014/main" id="{8BD2DC7F-8228-2345-B5FF-A4617B380A6C}"/>
              </a:ext>
            </a:extLst>
          </p:cNvPr>
          <p:cNvSpPr txBox="1"/>
          <p:nvPr/>
        </p:nvSpPr>
        <p:spPr>
          <a:xfrm>
            <a:off x="4410074" y="4738015"/>
            <a:ext cx="3371850" cy="1815882"/>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Craig serves as the vice president of JANS. He is excited to adapt to our new normal and enhance the lives of present and future student nurses. Craig plans to become a pediatric nurse (male nurse) to care for anyone, anytime, and anywhere. Craig says, “Stay Cocky, and Go Gamecocks!!”</a:t>
            </a:r>
          </a:p>
        </p:txBody>
      </p:sp>
      <p:cxnSp>
        <p:nvCxnSpPr>
          <p:cNvPr id="14" name="Straight Connector 13">
            <a:extLst>
              <a:ext uri="{FF2B5EF4-FFF2-40B4-BE49-F238E27FC236}">
                <a16:creationId xmlns:a16="http://schemas.microsoft.com/office/drawing/2014/main" id="{1E3C8713-BF21-7243-9DBB-19E64C1A760A}"/>
              </a:ext>
            </a:extLst>
          </p:cNvPr>
          <p:cNvCxnSpPr>
            <a:cxnSpLocks/>
          </p:cNvCxnSpPr>
          <p:nvPr/>
        </p:nvCxnSpPr>
        <p:spPr>
          <a:xfrm>
            <a:off x="818274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9DA6DBA-6AE2-2C4B-8357-FB43606B1707}"/>
              </a:ext>
            </a:extLst>
          </p:cNvPr>
          <p:cNvSpPr txBox="1"/>
          <p:nvPr/>
        </p:nvSpPr>
        <p:spPr>
          <a:xfrm>
            <a:off x="8560658" y="1690687"/>
            <a:ext cx="3371850" cy="369332"/>
          </a:xfrm>
          <a:prstGeom prst="rect">
            <a:avLst/>
          </a:prstGeom>
          <a:solidFill>
            <a:schemeClr val="tx1"/>
          </a:solidFill>
        </p:spPr>
        <p:txBody>
          <a:bodyPr wrap="square" rtlCol="0">
            <a:spAutoFit/>
          </a:bodyPr>
          <a:lstStyle/>
          <a:p>
            <a:pPr algn="ctr"/>
            <a:r>
              <a:rPr lang="en-US" b="1" dirty="0">
                <a:solidFill>
                  <a:srgbClr val="FF0000"/>
                </a:solidFill>
              </a:rPr>
              <a:t>Secretary – </a:t>
            </a:r>
            <a:r>
              <a:rPr lang="en-US" b="1" dirty="0" err="1">
                <a:solidFill>
                  <a:srgbClr val="FF0000"/>
                </a:solidFill>
              </a:rPr>
              <a:t>Harlin</a:t>
            </a:r>
            <a:r>
              <a:rPr lang="en-US" b="1" dirty="0">
                <a:solidFill>
                  <a:srgbClr val="FF0000"/>
                </a:solidFill>
              </a:rPr>
              <a:t> Hodges </a:t>
            </a:r>
          </a:p>
        </p:txBody>
      </p:sp>
      <p:sp>
        <p:nvSpPr>
          <p:cNvPr id="17" name="TextBox 16">
            <a:extLst>
              <a:ext uri="{FF2B5EF4-FFF2-40B4-BE49-F238E27FC236}">
                <a16:creationId xmlns:a16="http://schemas.microsoft.com/office/drawing/2014/main" id="{7E2B0F16-45D2-7F47-B03E-51FCD844465D}"/>
              </a:ext>
            </a:extLst>
          </p:cNvPr>
          <p:cNvSpPr txBox="1"/>
          <p:nvPr/>
        </p:nvSpPr>
        <p:spPr>
          <a:xfrm>
            <a:off x="8583572" y="4522572"/>
            <a:ext cx="3371850" cy="2246769"/>
          </a:xfrm>
          <a:prstGeom prst="rect">
            <a:avLst/>
          </a:prstGeom>
          <a:solidFill>
            <a:schemeClr val="tx1"/>
          </a:solidFill>
        </p:spPr>
        <p:txBody>
          <a:bodyPr wrap="square" rtlCol="0">
            <a:spAutoFit/>
          </a:bodyPr>
          <a:lstStyle/>
          <a:p>
            <a:pPr algn="ctr"/>
            <a:r>
              <a:rPr lang="en-US" sz="1400" b="1" dirty="0" err="1">
                <a:solidFill>
                  <a:srgbClr val="FF0000"/>
                </a:solidFill>
                <a:latin typeface="Times New Roman" panose="02020603050405020304" pitchFamily="18" charset="0"/>
                <a:cs typeface="Times New Roman" panose="02020603050405020304" pitchFamily="18" charset="0"/>
              </a:rPr>
              <a:t>Harlin</a:t>
            </a:r>
            <a:r>
              <a:rPr lang="en-US" sz="1400" b="1" dirty="0">
                <a:solidFill>
                  <a:srgbClr val="FF0000"/>
                </a:solidFill>
                <a:latin typeface="Times New Roman" panose="02020603050405020304" pitchFamily="18" charset="0"/>
                <a:cs typeface="Times New Roman" panose="02020603050405020304" pitchFamily="18" charset="0"/>
              </a:rPr>
              <a:t> serves as the secretary of JANS. </a:t>
            </a:r>
            <a:r>
              <a:rPr lang="en-US" sz="1400" b="1" dirty="0" err="1">
                <a:solidFill>
                  <a:srgbClr val="FF0000"/>
                </a:solidFill>
                <a:latin typeface="Times New Roman" panose="02020603050405020304" pitchFamily="18" charset="0"/>
                <a:cs typeface="Times New Roman" panose="02020603050405020304" pitchFamily="18" charset="0"/>
              </a:rPr>
              <a:t>Harlin</a:t>
            </a:r>
            <a:r>
              <a:rPr lang="en-US" sz="1400" b="1" dirty="0">
                <a:solidFill>
                  <a:srgbClr val="FF0000"/>
                </a:solidFill>
                <a:latin typeface="Times New Roman" panose="02020603050405020304" pitchFamily="18" charset="0"/>
                <a:cs typeface="Times New Roman" panose="02020603050405020304" pitchFamily="18" charset="0"/>
              </a:rPr>
              <a:t> is a fourth semester nursing student from Roanoke, Alabama. She joined JANS to interact with students from different cohorts and to be surrounded by a support system that pushes her to be a better nurse in the future. </a:t>
            </a:r>
            <a:r>
              <a:rPr lang="en-US" sz="1400" b="1" dirty="0" err="1">
                <a:solidFill>
                  <a:srgbClr val="FF0000"/>
                </a:solidFill>
                <a:latin typeface="Times New Roman" panose="02020603050405020304" pitchFamily="18" charset="0"/>
                <a:cs typeface="Times New Roman" panose="02020603050405020304" pitchFamily="18" charset="0"/>
              </a:rPr>
              <a:t>Harlin</a:t>
            </a:r>
            <a:r>
              <a:rPr lang="en-US" sz="1400" b="1" dirty="0">
                <a:solidFill>
                  <a:srgbClr val="FF0000"/>
                </a:solidFill>
                <a:latin typeface="Times New Roman" panose="02020603050405020304" pitchFamily="18" charset="0"/>
                <a:cs typeface="Times New Roman" panose="02020603050405020304" pitchFamily="18" charset="0"/>
              </a:rPr>
              <a:t> hopes to work in labor and delivery and pursue a master’s degree in the future.</a:t>
            </a:r>
          </a:p>
        </p:txBody>
      </p:sp>
      <p:pic>
        <p:nvPicPr>
          <p:cNvPr id="18" name="Picture 17">
            <a:extLst>
              <a:ext uri="{FF2B5EF4-FFF2-40B4-BE49-F238E27FC236}">
                <a16:creationId xmlns:a16="http://schemas.microsoft.com/office/drawing/2014/main" id="{8FC6D70A-D84E-A84F-9C3F-D7D3719A83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96416" y="2134008"/>
            <a:ext cx="2700334" cy="2304408"/>
          </a:xfrm>
          <a:prstGeom prst="rect">
            <a:avLst/>
          </a:prstGeom>
        </p:spPr>
      </p:pic>
      <p:pic>
        <p:nvPicPr>
          <p:cNvPr id="6" name="Picture 5" descr="A person sitting in a room&#10;&#10;Description automatically generated">
            <a:extLst>
              <a:ext uri="{FF2B5EF4-FFF2-40B4-BE49-F238E27FC236}">
                <a16:creationId xmlns:a16="http://schemas.microsoft.com/office/drawing/2014/main" id="{E26E6C9E-2058-9F43-9986-20A12E0D0E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938712" y="1941127"/>
            <a:ext cx="2314575" cy="2700337"/>
          </a:xfrm>
          <a:prstGeom prst="rect">
            <a:avLst/>
          </a:prstGeom>
        </p:spPr>
      </p:pic>
    </p:spTree>
    <p:extLst>
      <p:ext uri="{BB962C8B-B14F-4D97-AF65-F5344CB8AC3E}">
        <p14:creationId xmlns:p14="http://schemas.microsoft.com/office/powerpoint/2010/main" val="378974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13B4-3FAC-4246-B1C5-C1B59DCF665D}"/>
              </a:ext>
            </a:extLst>
          </p:cNvPr>
          <p:cNvSpPr>
            <a:spLocks noGrp="1"/>
          </p:cNvSpPr>
          <p:nvPr>
            <p:ph type="title"/>
          </p:nvPr>
        </p:nvSpPr>
        <p:spPr>
          <a:xfrm>
            <a:off x="0" y="0"/>
            <a:ext cx="12192000" cy="1690688"/>
          </a:xfrm>
          <a:solidFill>
            <a:srgbClr val="FF0000"/>
          </a:solidFill>
        </p:spPr>
        <p:txBody>
          <a:bodyPr>
            <a:normAutofit/>
          </a:bodyPr>
          <a:lstStyle/>
          <a:p>
            <a:pPr algn="ctr"/>
            <a:r>
              <a:rPr lang="en-US" sz="9600" dirty="0">
                <a:solidFill>
                  <a:schemeClr val="tx1"/>
                </a:solidFill>
                <a:latin typeface="Cooper Black" panose="0208090404030B020404" pitchFamily="18" charset="77"/>
              </a:rPr>
              <a:t>Meet the Officers</a:t>
            </a:r>
          </a:p>
        </p:txBody>
      </p:sp>
      <p:pic>
        <p:nvPicPr>
          <p:cNvPr id="4" name="Picture 3">
            <a:extLst>
              <a:ext uri="{FF2B5EF4-FFF2-40B4-BE49-F238E27FC236}">
                <a16:creationId xmlns:a16="http://schemas.microsoft.com/office/drawing/2014/main" id="{7D3BEF45-BC56-9946-8932-8B112EF05E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2263" y="2134008"/>
            <a:ext cx="2428983" cy="2314575"/>
          </a:xfrm>
          <a:prstGeom prst="rect">
            <a:avLst/>
          </a:prstGeom>
        </p:spPr>
      </p:pic>
      <p:sp>
        <p:nvSpPr>
          <p:cNvPr id="5" name="TextBox 4">
            <a:extLst>
              <a:ext uri="{FF2B5EF4-FFF2-40B4-BE49-F238E27FC236}">
                <a16:creationId xmlns:a16="http://schemas.microsoft.com/office/drawing/2014/main" id="{8A6D5ABD-2066-DB4D-AF3A-25F6F12FB465}"/>
              </a:ext>
            </a:extLst>
          </p:cNvPr>
          <p:cNvSpPr txBox="1"/>
          <p:nvPr/>
        </p:nvSpPr>
        <p:spPr>
          <a:xfrm>
            <a:off x="240830" y="1688498"/>
            <a:ext cx="3371850" cy="369332"/>
          </a:xfrm>
          <a:prstGeom prst="rect">
            <a:avLst/>
          </a:prstGeom>
          <a:solidFill>
            <a:schemeClr val="tx1"/>
          </a:solidFill>
        </p:spPr>
        <p:txBody>
          <a:bodyPr wrap="square" rtlCol="0">
            <a:spAutoFit/>
          </a:bodyPr>
          <a:lstStyle/>
          <a:p>
            <a:pPr algn="ctr"/>
            <a:r>
              <a:rPr lang="en-US" b="1" dirty="0">
                <a:solidFill>
                  <a:srgbClr val="FF0000"/>
                </a:solidFill>
              </a:rPr>
              <a:t>Treasurer -  Gracie Federer</a:t>
            </a:r>
          </a:p>
        </p:txBody>
      </p:sp>
      <p:cxnSp>
        <p:nvCxnSpPr>
          <p:cNvPr id="7" name="Straight Connector 6">
            <a:extLst>
              <a:ext uri="{FF2B5EF4-FFF2-40B4-BE49-F238E27FC236}">
                <a16:creationId xmlns:a16="http://schemas.microsoft.com/office/drawing/2014/main" id="{7A572954-71BE-9D46-84B2-8CD995F62A6D}"/>
              </a:ext>
            </a:extLst>
          </p:cNvPr>
          <p:cNvCxnSpPr>
            <a:cxnSpLocks/>
          </p:cNvCxnSpPr>
          <p:nvPr/>
        </p:nvCxnSpPr>
        <p:spPr>
          <a:xfrm>
            <a:off x="387847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E507FF4-0482-7C4C-A3A6-88B299CB8601}"/>
              </a:ext>
            </a:extLst>
          </p:cNvPr>
          <p:cNvSpPr txBox="1"/>
          <p:nvPr/>
        </p:nvSpPr>
        <p:spPr>
          <a:xfrm>
            <a:off x="240830"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Gracie serves as the treasurer for JANS. She is from Bremen, Georgia. Gracie joined JANS because of the great opportunities it provides: leadership, networking, scholarships, fundraisers, community service, and conventions. Gracie plans to spend her first few years as an ICU nurse. She is also interested in geriatrics. Gracie plans to attend graduate school in the future.</a:t>
            </a:r>
          </a:p>
        </p:txBody>
      </p:sp>
      <p:sp>
        <p:nvSpPr>
          <p:cNvPr id="11" name="TextBox 10">
            <a:extLst>
              <a:ext uri="{FF2B5EF4-FFF2-40B4-BE49-F238E27FC236}">
                <a16:creationId xmlns:a16="http://schemas.microsoft.com/office/drawing/2014/main" id="{D6EEA1B0-9630-8E47-907B-CA93A15CBFA9}"/>
              </a:ext>
            </a:extLst>
          </p:cNvPr>
          <p:cNvSpPr txBox="1"/>
          <p:nvPr/>
        </p:nvSpPr>
        <p:spPr>
          <a:xfrm>
            <a:off x="4333231" y="1671764"/>
            <a:ext cx="3525537" cy="369332"/>
          </a:xfrm>
          <a:prstGeom prst="rect">
            <a:avLst/>
          </a:prstGeom>
          <a:solidFill>
            <a:schemeClr val="tx1"/>
          </a:solidFill>
        </p:spPr>
        <p:txBody>
          <a:bodyPr wrap="square" rtlCol="0">
            <a:spAutoFit/>
          </a:bodyPr>
          <a:lstStyle/>
          <a:p>
            <a:pPr algn="ctr"/>
            <a:r>
              <a:rPr lang="en-US" b="1" dirty="0">
                <a:solidFill>
                  <a:srgbClr val="FF0000"/>
                </a:solidFill>
              </a:rPr>
              <a:t>Communications -  Kassie </a:t>
            </a:r>
            <a:r>
              <a:rPr lang="en-US" b="1" dirty="0" err="1">
                <a:solidFill>
                  <a:srgbClr val="FF0000"/>
                </a:solidFill>
              </a:rPr>
              <a:t>Tillbrook</a:t>
            </a:r>
            <a:endParaRPr lang="en-US" b="1" dirty="0">
              <a:solidFill>
                <a:srgbClr val="FF0000"/>
              </a:solidFill>
            </a:endParaRPr>
          </a:p>
        </p:txBody>
      </p:sp>
      <p:pic>
        <p:nvPicPr>
          <p:cNvPr id="12" name="Picture 11">
            <a:extLst>
              <a:ext uri="{FF2B5EF4-FFF2-40B4-BE49-F238E27FC236}">
                <a16:creationId xmlns:a16="http://schemas.microsoft.com/office/drawing/2014/main" id="{5503E7F9-BAB3-5644-8506-00F4C4A578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06189" y="2134008"/>
            <a:ext cx="2379621" cy="2314575"/>
          </a:xfrm>
          <a:prstGeom prst="rect">
            <a:avLst/>
          </a:prstGeom>
        </p:spPr>
      </p:pic>
      <p:sp>
        <p:nvSpPr>
          <p:cNvPr id="13" name="TextBox 12">
            <a:extLst>
              <a:ext uri="{FF2B5EF4-FFF2-40B4-BE49-F238E27FC236}">
                <a16:creationId xmlns:a16="http://schemas.microsoft.com/office/drawing/2014/main" id="{8BD2DC7F-8228-2345-B5FF-A4617B380A6C}"/>
              </a:ext>
            </a:extLst>
          </p:cNvPr>
          <p:cNvSpPr txBox="1"/>
          <p:nvPr/>
        </p:nvSpPr>
        <p:spPr>
          <a:xfrm>
            <a:off x="4410075"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Kassie serves as the communications officer for JANS. She is from Huntsville, Alabama, but she was born in Las Vegas! She joined JANS as a way to meet fellow nursing students. Through JANS, Kassie has met some of the best people to share the same success and struggles with as she navigates through the program. Kassie would like to become a Certified Wound Specialist eventually. </a:t>
            </a:r>
          </a:p>
        </p:txBody>
      </p:sp>
      <p:cxnSp>
        <p:nvCxnSpPr>
          <p:cNvPr id="14" name="Straight Connector 13">
            <a:extLst>
              <a:ext uri="{FF2B5EF4-FFF2-40B4-BE49-F238E27FC236}">
                <a16:creationId xmlns:a16="http://schemas.microsoft.com/office/drawing/2014/main" id="{1E3C8713-BF21-7243-9DBB-19E64C1A760A}"/>
              </a:ext>
            </a:extLst>
          </p:cNvPr>
          <p:cNvCxnSpPr>
            <a:cxnSpLocks/>
          </p:cNvCxnSpPr>
          <p:nvPr/>
        </p:nvCxnSpPr>
        <p:spPr>
          <a:xfrm>
            <a:off x="818274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9DA6DBA-6AE2-2C4B-8357-FB43606B1707}"/>
              </a:ext>
            </a:extLst>
          </p:cNvPr>
          <p:cNvSpPr txBox="1"/>
          <p:nvPr/>
        </p:nvSpPr>
        <p:spPr>
          <a:xfrm>
            <a:off x="8560658" y="1690687"/>
            <a:ext cx="3371850" cy="369332"/>
          </a:xfrm>
          <a:prstGeom prst="rect">
            <a:avLst/>
          </a:prstGeom>
          <a:solidFill>
            <a:schemeClr val="tx1"/>
          </a:solidFill>
        </p:spPr>
        <p:txBody>
          <a:bodyPr wrap="square" rtlCol="0">
            <a:spAutoFit/>
          </a:bodyPr>
          <a:lstStyle/>
          <a:p>
            <a:pPr algn="ctr"/>
            <a:r>
              <a:rPr lang="en-US" b="1" dirty="0">
                <a:solidFill>
                  <a:srgbClr val="FF0000"/>
                </a:solidFill>
              </a:rPr>
              <a:t>Project Manager -  Hunter Watts</a:t>
            </a:r>
          </a:p>
        </p:txBody>
      </p:sp>
      <p:pic>
        <p:nvPicPr>
          <p:cNvPr id="16" name="Picture 15">
            <a:extLst>
              <a:ext uri="{FF2B5EF4-FFF2-40B4-BE49-F238E27FC236}">
                <a16:creationId xmlns:a16="http://schemas.microsoft.com/office/drawing/2014/main" id="{7F74AA66-556C-5B41-B7B5-1B51D7B7AB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33352" y="2134009"/>
            <a:ext cx="2426461" cy="2314574"/>
          </a:xfrm>
          <a:prstGeom prst="rect">
            <a:avLst/>
          </a:prstGeom>
        </p:spPr>
      </p:pic>
      <p:sp>
        <p:nvSpPr>
          <p:cNvPr id="17" name="TextBox 16">
            <a:extLst>
              <a:ext uri="{FF2B5EF4-FFF2-40B4-BE49-F238E27FC236}">
                <a16:creationId xmlns:a16="http://schemas.microsoft.com/office/drawing/2014/main" id="{7E2B0F16-45D2-7F47-B03E-51FCD844465D}"/>
              </a:ext>
            </a:extLst>
          </p:cNvPr>
          <p:cNvSpPr txBox="1"/>
          <p:nvPr/>
        </p:nvSpPr>
        <p:spPr>
          <a:xfrm>
            <a:off x="8583572"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Hunter serves as the project manager for JANS. He is from Alexandria, Alabama. Hunter joined JANS to connect with other nursing students and gain leadership skills for the future. Hunter’s special interest in nursing is critical care or emergency medicine. He plans to obtain his master’s or doctorate in nursing to become a nurse practitioner or nurse anesthetist in the future.</a:t>
            </a:r>
          </a:p>
        </p:txBody>
      </p:sp>
    </p:spTree>
    <p:extLst>
      <p:ext uri="{BB962C8B-B14F-4D97-AF65-F5344CB8AC3E}">
        <p14:creationId xmlns:p14="http://schemas.microsoft.com/office/powerpoint/2010/main" val="279205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13B4-3FAC-4246-B1C5-C1B59DCF665D}"/>
              </a:ext>
            </a:extLst>
          </p:cNvPr>
          <p:cNvSpPr>
            <a:spLocks noGrp="1"/>
          </p:cNvSpPr>
          <p:nvPr>
            <p:ph type="title"/>
          </p:nvPr>
        </p:nvSpPr>
        <p:spPr>
          <a:xfrm>
            <a:off x="0" y="0"/>
            <a:ext cx="12192000" cy="1690688"/>
          </a:xfrm>
          <a:solidFill>
            <a:srgbClr val="FF0000"/>
          </a:solidFill>
        </p:spPr>
        <p:txBody>
          <a:bodyPr>
            <a:normAutofit/>
          </a:bodyPr>
          <a:lstStyle/>
          <a:p>
            <a:pPr algn="ctr"/>
            <a:r>
              <a:rPr lang="en-US" sz="9600" dirty="0">
                <a:solidFill>
                  <a:schemeClr val="tx1"/>
                </a:solidFill>
                <a:latin typeface="Cooper Black" panose="0208090404030B020404" pitchFamily="18" charset="77"/>
              </a:rPr>
              <a:t>Meet the Officers</a:t>
            </a:r>
          </a:p>
        </p:txBody>
      </p:sp>
      <p:pic>
        <p:nvPicPr>
          <p:cNvPr id="4" name="Picture 3">
            <a:extLst>
              <a:ext uri="{FF2B5EF4-FFF2-40B4-BE49-F238E27FC236}">
                <a16:creationId xmlns:a16="http://schemas.microsoft.com/office/drawing/2014/main" id="{7D3BEF45-BC56-9946-8932-8B112EF05E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0282" y="2134008"/>
            <a:ext cx="2272945" cy="2314575"/>
          </a:xfrm>
          <a:prstGeom prst="rect">
            <a:avLst/>
          </a:prstGeom>
        </p:spPr>
      </p:pic>
      <p:sp>
        <p:nvSpPr>
          <p:cNvPr id="5" name="TextBox 4">
            <a:extLst>
              <a:ext uri="{FF2B5EF4-FFF2-40B4-BE49-F238E27FC236}">
                <a16:creationId xmlns:a16="http://schemas.microsoft.com/office/drawing/2014/main" id="{8A6D5ABD-2066-DB4D-AF3A-25F6F12FB465}"/>
              </a:ext>
            </a:extLst>
          </p:cNvPr>
          <p:cNvSpPr txBox="1"/>
          <p:nvPr/>
        </p:nvSpPr>
        <p:spPr>
          <a:xfrm>
            <a:off x="240830" y="1688498"/>
            <a:ext cx="3371850" cy="369332"/>
          </a:xfrm>
          <a:prstGeom prst="rect">
            <a:avLst/>
          </a:prstGeom>
          <a:solidFill>
            <a:schemeClr val="tx1"/>
          </a:solidFill>
        </p:spPr>
        <p:txBody>
          <a:bodyPr wrap="square" rtlCol="0">
            <a:spAutoFit/>
          </a:bodyPr>
          <a:lstStyle/>
          <a:p>
            <a:pPr algn="ctr"/>
            <a:r>
              <a:rPr lang="en-US" b="1" dirty="0">
                <a:solidFill>
                  <a:srgbClr val="FF0000"/>
                </a:solidFill>
              </a:rPr>
              <a:t>Publicity Chair – Jordan Fitzgerald</a:t>
            </a:r>
          </a:p>
        </p:txBody>
      </p:sp>
      <p:cxnSp>
        <p:nvCxnSpPr>
          <p:cNvPr id="7" name="Straight Connector 6">
            <a:extLst>
              <a:ext uri="{FF2B5EF4-FFF2-40B4-BE49-F238E27FC236}">
                <a16:creationId xmlns:a16="http://schemas.microsoft.com/office/drawing/2014/main" id="{7A572954-71BE-9D46-84B2-8CD995F62A6D}"/>
              </a:ext>
            </a:extLst>
          </p:cNvPr>
          <p:cNvCxnSpPr>
            <a:cxnSpLocks/>
          </p:cNvCxnSpPr>
          <p:nvPr/>
        </p:nvCxnSpPr>
        <p:spPr>
          <a:xfrm>
            <a:off x="387847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E507FF4-0482-7C4C-A3A6-88B299CB8601}"/>
              </a:ext>
            </a:extLst>
          </p:cNvPr>
          <p:cNvSpPr txBox="1"/>
          <p:nvPr/>
        </p:nvSpPr>
        <p:spPr>
          <a:xfrm>
            <a:off x="240830"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Jordan serves as the publicity chair for JANS. She is from Pinson, Alabama. Jordan joined JANS because it allowed her to meet other nursing students and create forever relationships. She said, “JANS is a good way to get yourself involved because it’s other fellow nursing students that understand the struggle of being a nursing student.” Jordan has an interest in labor and delivery nursing.</a:t>
            </a:r>
          </a:p>
        </p:txBody>
      </p:sp>
      <p:sp>
        <p:nvSpPr>
          <p:cNvPr id="11" name="TextBox 10">
            <a:extLst>
              <a:ext uri="{FF2B5EF4-FFF2-40B4-BE49-F238E27FC236}">
                <a16:creationId xmlns:a16="http://schemas.microsoft.com/office/drawing/2014/main" id="{D6EEA1B0-9630-8E47-907B-CA93A15CBFA9}"/>
              </a:ext>
            </a:extLst>
          </p:cNvPr>
          <p:cNvSpPr txBox="1"/>
          <p:nvPr/>
        </p:nvSpPr>
        <p:spPr>
          <a:xfrm>
            <a:off x="4410075" y="1688498"/>
            <a:ext cx="3371850" cy="369332"/>
          </a:xfrm>
          <a:prstGeom prst="rect">
            <a:avLst/>
          </a:prstGeom>
          <a:solidFill>
            <a:schemeClr val="tx1"/>
          </a:solidFill>
        </p:spPr>
        <p:txBody>
          <a:bodyPr wrap="square" rtlCol="0">
            <a:spAutoFit/>
          </a:bodyPr>
          <a:lstStyle/>
          <a:p>
            <a:pPr algn="ctr"/>
            <a:r>
              <a:rPr lang="en-US" b="1" dirty="0">
                <a:solidFill>
                  <a:srgbClr val="FF0000"/>
                </a:solidFill>
              </a:rPr>
              <a:t>Social Media – Jolie Campbell</a:t>
            </a:r>
          </a:p>
        </p:txBody>
      </p:sp>
      <p:sp>
        <p:nvSpPr>
          <p:cNvPr id="13" name="TextBox 12">
            <a:extLst>
              <a:ext uri="{FF2B5EF4-FFF2-40B4-BE49-F238E27FC236}">
                <a16:creationId xmlns:a16="http://schemas.microsoft.com/office/drawing/2014/main" id="{8BD2DC7F-8228-2345-B5FF-A4617B380A6C}"/>
              </a:ext>
            </a:extLst>
          </p:cNvPr>
          <p:cNvSpPr txBox="1"/>
          <p:nvPr/>
        </p:nvSpPr>
        <p:spPr>
          <a:xfrm>
            <a:off x="4410075" y="4630293"/>
            <a:ext cx="3371850" cy="2031325"/>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Jolie serves as the social media chair for JANS. She is from Wellington, Alabama. Jolie joined JANS to connect with other nursing students and to participate in organization-sponsored activities, such as community outreach and education. Her special interests in nursing are mother/baby, wound care, and infectious disease.</a:t>
            </a:r>
          </a:p>
        </p:txBody>
      </p:sp>
      <p:cxnSp>
        <p:nvCxnSpPr>
          <p:cNvPr id="14" name="Straight Connector 13">
            <a:extLst>
              <a:ext uri="{FF2B5EF4-FFF2-40B4-BE49-F238E27FC236}">
                <a16:creationId xmlns:a16="http://schemas.microsoft.com/office/drawing/2014/main" id="{1E3C8713-BF21-7243-9DBB-19E64C1A760A}"/>
              </a:ext>
            </a:extLst>
          </p:cNvPr>
          <p:cNvCxnSpPr>
            <a:cxnSpLocks/>
          </p:cNvCxnSpPr>
          <p:nvPr/>
        </p:nvCxnSpPr>
        <p:spPr>
          <a:xfrm>
            <a:off x="818274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9DA6DBA-6AE2-2C4B-8357-FB43606B1707}"/>
              </a:ext>
            </a:extLst>
          </p:cNvPr>
          <p:cNvSpPr txBox="1"/>
          <p:nvPr/>
        </p:nvSpPr>
        <p:spPr>
          <a:xfrm>
            <a:off x="8560658" y="1690687"/>
            <a:ext cx="3371850" cy="369332"/>
          </a:xfrm>
          <a:prstGeom prst="rect">
            <a:avLst/>
          </a:prstGeom>
          <a:solidFill>
            <a:schemeClr val="tx1"/>
          </a:solidFill>
        </p:spPr>
        <p:txBody>
          <a:bodyPr wrap="square" rtlCol="0">
            <a:spAutoFit/>
          </a:bodyPr>
          <a:lstStyle/>
          <a:p>
            <a:pPr algn="ctr"/>
            <a:r>
              <a:rPr lang="en-US" b="1" dirty="0">
                <a:solidFill>
                  <a:srgbClr val="FF0000"/>
                </a:solidFill>
              </a:rPr>
              <a:t>Event Planner – </a:t>
            </a:r>
            <a:r>
              <a:rPr lang="en-US" b="1" dirty="0" err="1">
                <a:solidFill>
                  <a:srgbClr val="FF0000"/>
                </a:solidFill>
              </a:rPr>
              <a:t>D’Che</a:t>
            </a:r>
            <a:r>
              <a:rPr lang="en-US" b="1" dirty="0">
                <a:solidFill>
                  <a:srgbClr val="FF0000"/>
                </a:solidFill>
              </a:rPr>
              <a:t> McLaurin</a:t>
            </a:r>
          </a:p>
        </p:txBody>
      </p:sp>
      <p:pic>
        <p:nvPicPr>
          <p:cNvPr id="18" name="Picture 17">
            <a:extLst>
              <a:ext uri="{FF2B5EF4-FFF2-40B4-BE49-F238E27FC236}">
                <a16:creationId xmlns:a16="http://schemas.microsoft.com/office/drawing/2014/main" id="{40393780-4ACF-CB47-8A02-1E5174E966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33028" y="2134008"/>
            <a:ext cx="2272938" cy="2314575"/>
          </a:xfrm>
          <a:prstGeom prst="rect">
            <a:avLst/>
          </a:prstGeom>
        </p:spPr>
      </p:pic>
      <p:sp>
        <p:nvSpPr>
          <p:cNvPr id="19" name="TextBox 18">
            <a:extLst>
              <a:ext uri="{FF2B5EF4-FFF2-40B4-BE49-F238E27FC236}">
                <a16:creationId xmlns:a16="http://schemas.microsoft.com/office/drawing/2014/main" id="{AB0074AA-1CB9-8A41-AD68-B68E8D795453}"/>
              </a:ext>
            </a:extLst>
          </p:cNvPr>
          <p:cNvSpPr txBox="1"/>
          <p:nvPr/>
        </p:nvSpPr>
        <p:spPr>
          <a:xfrm>
            <a:off x="8583572" y="4738015"/>
            <a:ext cx="3371850" cy="1815882"/>
          </a:xfrm>
          <a:prstGeom prst="rect">
            <a:avLst/>
          </a:prstGeom>
          <a:solidFill>
            <a:schemeClr val="tx1"/>
          </a:solidFill>
        </p:spPr>
        <p:txBody>
          <a:bodyPr wrap="square" rtlCol="0">
            <a:spAutoFit/>
          </a:bodyPr>
          <a:lstStyle/>
          <a:p>
            <a:pPr algn="ctr"/>
            <a:r>
              <a:rPr lang="en-US" sz="1400" b="1" dirty="0" err="1">
                <a:solidFill>
                  <a:srgbClr val="FF0000"/>
                </a:solidFill>
                <a:latin typeface="Times New Roman" panose="02020603050405020304" pitchFamily="18" charset="0"/>
                <a:cs typeface="Times New Roman" panose="02020603050405020304" pitchFamily="18" charset="0"/>
              </a:rPr>
              <a:t>D’Che</a:t>
            </a:r>
            <a:r>
              <a:rPr lang="en-US" sz="1400" b="1" dirty="0">
                <a:solidFill>
                  <a:srgbClr val="FF0000"/>
                </a:solidFill>
                <a:latin typeface="Times New Roman" panose="02020603050405020304" pitchFamily="18" charset="0"/>
                <a:cs typeface="Times New Roman" panose="02020603050405020304" pitchFamily="18" charset="0"/>
              </a:rPr>
              <a:t> serves as the event planner for JANS. She is a second semester nursing student from Laurel, Mississippi. She likes JANS because of the opportunities to help better serve our communities. </a:t>
            </a:r>
            <a:r>
              <a:rPr lang="en-US" sz="1400" b="1" dirty="0" err="1">
                <a:solidFill>
                  <a:srgbClr val="FF0000"/>
                </a:solidFill>
                <a:latin typeface="Times New Roman" panose="02020603050405020304" pitchFamily="18" charset="0"/>
                <a:cs typeface="Times New Roman" panose="02020603050405020304" pitchFamily="18" charset="0"/>
              </a:rPr>
              <a:t>D’Che</a:t>
            </a:r>
            <a:r>
              <a:rPr lang="en-US" sz="1400" b="1" dirty="0">
                <a:solidFill>
                  <a:srgbClr val="FF0000"/>
                </a:solidFill>
                <a:latin typeface="Times New Roman" panose="02020603050405020304" pitchFamily="18" charset="0"/>
                <a:cs typeface="Times New Roman" panose="02020603050405020304" pitchFamily="18" charset="0"/>
              </a:rPr>
              <a:t> plans to work in the neonatal intensive care unit (NICU) post-graduation.</a:t>
            </a:r>
          </a:p>
        </p:txBody>
      </p:sp>
      <p:pic>
        <p:nvPicPr>
          <p:cNvPr id="3" name="Picture 2">
            <a:extLst>
              <a:ext uri="{FF2B5EF4-FFF2-40B4-BE49-F238E27FC236}">
                <a16:creationId xmlns:a16="http://schemas.microsoft.com/office/drawing/2014/main" id="{D04D672C-C77C-174C-BD19-E1AC6C4F80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0480" y="2132913"/>
            <a:ext cx="2271040" cy="2314575"/>
          </a:xfrm>
          <a:prstGeom prst="rect">
            <a:avLst/>
          </a:prstGeom>
        </p:spPr>
      </p:pic>
    </p:spTree>
    <p:extLst>
      <p:ext uri="{BB962C8B-B14F-4D97-AF65-F5344CB8AC3E}">
        <p14:creationId xmlns:p14="http://schemas.microsoft.com/office/powerpoint/2010/main" val="336536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13B4-3FAC-4246-B1C5-C1B59DCF665D}"/>
              </a:ext>
            </a:extLst>
          </p:cNvPr>
          <p:cNvSpPr>
            <a:spLocks noGrp="1"/>
          </p:cNvSpPr>
          <p:nvPr>
            <p:ph type="title"/>
          </p:nvPr>
        </p:nvSpPr>
        <p:spPr>
          <a:xfrm>
            <a:off x="0" y="0"/>
            <a:ext cx="12192000" cy="1690688"/>
          </a:xfrm>
          <a:solidFill>
            <a:srgbClr val="FF0000"/>
          </a:solidFill>
        </p:spPr>
        <p:txBody>
          <a:bodyPr>
            <a:normAutofit/>
          </a:bodyPr>
          <a:lstStyle/>
          <a:p>
            <a:pPr algn="ctr"/>
            <a:r>
              <a:rPr lang="en-US" sz="9600" dirty="0">
                <a:solidFill>
                  <a:schemeClr val="tx1"/>
                </a:solidFill>
                <a:latin typeface="Cooper Black" panose="0208090404030B020404" pitchFamily="18" charset="77"/>
              </a:rPr>
              <a:t>Meet the Officers</a:t>
            </a:r>
          </a:p>
        </p:txBody>
      </p:sp>
      <p:sp>
        <p:nvSpPr>
          <p:cNvPr id="5" name="TextBox 4">
            <a:extLst>
              <a:ext uri="{FF2B5EF4-FFF2-40B4-BE49-F238E27FC236}">
                <a16:creationId xmlns:a16="http://schemas.microsoft.com/office/drawing/2014/main" id="{8A6D5ABD-2066-DB4D-AF3A-25F6F12FB465}"/>
              </a:ext>
            </a:extLst>
          </p:cNvPr>
          <p:cNvSpPr txBox="1"/>
          <p:nvPr/>
        </p:nvSpPr>
        <p:spPr>
          <a:xfrm>
            <a:off x="240830" y="1688498"/>
            <a:ext cx="3371850" cy="369332"/>
          </a:xfrm>
          <a:prstGeom prst="rect">
            <a:avLst/>
          </a:prstGeom>
          <a:solidFill>
            <a:schemeClr val="tx1"/>
          </a:solidFill>
        </p:spPr>
        <p:txBody>
          <a:bodyPr wrap="square" rtlCol="0">
            <a:spAutoFit/>
          </a:bodyPr>
          <a:lstStyle/>
          <a:p>
            <a:pPr algn="ctr"/>
            <a:r>
              <a:rPr lang="en-US" b="1" dirty="0">
                <a:solidFill>
                  <a:srgbClr val="FF0000"/>
                </a:solidFill>
              </a:rPr>
              <a:t>Membership – Gabriel Page</a:t>
            </a:r>
          </a:p>
        </p:txBody>
      </p:sp>
      <p:cxnSp>
        <p:nvCxnSpPr>
          <p:cNvPr id="7" name="Straight Connector 6">
            <a:extLst>
              <a:ext uri="{FF2B5EF4-FFF2-40B4-BE49-F238E27FC236}">
                <a16:creationId xmlns:a16="http://schemas.microsoft.com/office/drawing/2014/main" id="{7A572954-71BE-9D46-84B2-8CD995F62A6D}"/>
              </a:ext>
            </a:extLst>
          </p:cNvPr>
          <p:cNvCxnSpPr>
            <a:cxnSpLocks/>
          </p:cNvCxnSpPr>
          <p:nvPr/>
        </p:nvCxnSpPr>
        <p:spPr>
          <a:xfrm>
            <a:off x="387847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E507FF4-0482-7C4C-A3A6-88B299CB8601}"/>
              </a:ext>
            </a:extLst>
          </p:cNvPr>
          <p:cNvSpPr txBox="1"/>
          <p:nvPr/>
        </p:nvSpPr>
        <p:spPr>
          <a:xfrm>
            <a:off x="240830" y="4522571"/>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Gabriel serves as a membership officer for JANS. She is from Anniston, Alabama. Gabriel joined JANS to become involved with her nursing school community. She said, “I want to be an influence to others and help anyone I can.” Gabriel wants to work in the ED or OR while getting her MSN to become a FNP. She would like to open her own practice.</a:t>
            </a:r>
          </a:p>
        </p:txBody>
      </p:sp>
      <p:sp>
        <p:nvSpPr>
          <p:cNvPr id="11" name="TextBox 10">
            <a:extLst>
              <a:ext uri="{FF2B5EF4-FFF2-40B4-BE49-F238E27FC236}">
                <a16:creationId xmlns:a16="http://schemas.microsoft.com/office/drawing/2014/main" id="{D6EEA1B0-9630-8E47-907B-CA93A15CBFA9}"/>
              </a:ext>
            </a:extLst>
          </p:cNvPr>
          <p:cNvSpPr txBox="1"/>
          <p:nvPr/>
        </p:nvSpPr>
        <p:spPr>
          <a:xfrm>
            <a:off x="4410075" y="1688498"/>
            <a:ext cx="3371850" cy="369332"/>
          </a:xfrm>
          <a:prstGeom prst="rect">
            <a:avLst/>
          </a:prstGeom>
          <a:solidFill>
            <a:schemeClr val="tx1"/>
          </a:solidFill>
        </p:spPr>
        <p:txBody>
          <a:bodyPr wrap="square" rtlCol="0">
            <a:spAutoFit/>
          </a:bodyPr>
          <a:lstStyle/>
          <a:p>
            <a:pPr algn="ctr"/>
            <a:r>
              <a:rPr lang="en-US" b="1" dirty="0">
                <a:solidFill>
                  <a:srgbClr val="FF0000"/>
                </a:solidFill>
              </a:rPr>
              <a:t>Membership – Mackenzie Pope</a:t>
            </a:r>
          </a:p>
        </p:txBody>
      </p:sp>
      <p:sp>
        <p:nvSpPr>
          <p:cNvPr id="13" name="TextBox 12">
            <a:extLst>
              <a:ext uri="{FF2B5EF4-FFF2-40B4-BE49-F238E27FC236}">
                <a16:creationId xmlns:a16="http://schemas.microsoft.com/office/drawing/2014/main" id="{8BD2DC7F-8228-2345-B5FF-A4617B380A6C}"/>
              </a:ext>
            </a:extLst>
          </p:cNvPr>
          <p:cNvSpPr txBox="1"/>
          <p:nvPr/>
        </p:nvSpPr>
        <p:spPr>
          <a:xfrm>
            <a:off x="4410075"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Mackenzie serves as a membership officer for JANS. She joined JANS for the opportunity to meet new people and to become more involved with the nursing program at JSU. Mackenzie plans to work on a medical-surgical unit to gain a solid foundation before returning to JSU to become a nurse practitioner. She has a special interest in oncology and would love to work in oncology.</a:t>
            </a:r>
          </a:p>
        </p:txBody>
      </p:sp>
      <p:cxnSp>
        <p:nvCxnSpPr>
          <p:cNvPr id="14" name="Straight Connector 13">
            <a:extLst>
              <a:ext uri="{FF2B5EF4-FFF2-40B4-BE49-F238E27FC236}">
                <a16:creationId xmlns:a16="http://schemas.microsoft.com/office/drawing/2014/main" id="{1E3C8713-BF21-7243-9DBB-19E64C1A760A}"/>
              </a:ext>
            </a:extLst>
          </p:cNvPr>
          <p:cNvCxnSpPr>
            <a:cxnSpLocks/>
          </p:cNvCxnSpPr>
          <p:nvPr/>
        </p:nvCxnSpPr>
        <p:spPr>
          <a:xfrm>
            <a:off x="8182748" y="1690688"/>
            <a:ext cx="0" cy="516731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9DA6DBA-6AE2-2C4B-8357-FB43606B1707}"/>
              </a:ext>
            </a:extLst>
          </p:cNvPr>
          <p:cNvSpPr txBox="1"/>
          <p:nvPr/>
        </p:nvSpPr>
        <p:spPr>
          <a:xfrm>
            <a:off x="8560658" y="1690687"/>
            <a:ext cx="3371850" cy="369332"/>
          </a:xfrm>
          <a:prstGeom prst="rect">
            <a:avLst/>
          </a:prstGeom>
          <a:solidFill>
            <a:schemeClr val="tx1"/>
          </a:solidFill>
        </p:spPr>
        <p:txBody>
          <a:bodyPr wrap="square" rtlCol="0">
            <a:spAutoFit/>
          </a:bodyPr>
          <a:lstStyle/>
          <a:p>
            <a:pPr algn="ctr"/>
            <a:r>
              <a:rPr lang="en-US" b="1" dirty="0">
                <a:solidFill>
                  <a:srgbClr val="FF0000"/>
                </a:solidFill>
              </a:rPr>
              <a:t>Membership – Denise Smith</a:t>
            </a:r>
          </a:p>
        </p:txBody>
      </p:sp>
      <p:sp>
        <p:nvSpPr>
          <p:cNvPr id="17" name="TextBox 16">
            <a:extLst>
              <a:ext uri="{FF2B5EF4-FFF2-40B4-BE49-F238E27FC236}">
                <a16:creationId xmlns:a16="http://schemas.microsoft.com/office/drawing/2014/main" id="{7E2B0F16-45D2-7F47-B03E-51FCD844465D}"/>
              </a:ext>
            </a:extLst>
          </p:cNvPr>
          <p:cNvSpPr txBox="1"/>
          <p:nvPr/>
        </p:nvSpPr>
        <p:spPr>
          <a:xfrm>
            <a:off x="8583572" y="4522572"/>
            <a:ext cx="3371850" cy="2246769"/>
          </a:xfrm>
          <a:prstGeom prst="rect">
            <a:avLst/>
          </a:prstGeom>
          <a:solidFill>
            <a:schemeClr val="tx1"/>
          </a:solid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Denise serves as a membership officer for JANS. She is from Lincoln, Alabama. Denise joined JANS because of all the amazing opportunities and benefits. She said, “I love JANS, and I’m so thankful for the friendships I’ve made so far.” Denise wants to be come a pediatric oncology nurse or a labor and delivery nurse and plans to further her education to be come a nurse practitioner.</a:t>
            </a:r>
          </a:p>
        </p:txBody>
      </p:sp>
      <p:pic>
        <p:nvPicPr>
          <p:cNvPr id="6" name="Picture 5">
            <a:extLst>
              <a:ext uri="{FF2B5EF4-FFF2-40B4-BE49-F238E27FC236}">
                <a16:creationId xmlns:a16="http://schemas.microsoft.com/office/drawing/2014/main" id="{FA516604-6094-814F-8A57-4E26DD91FD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2295" y="2134008"/>
            <a:ext cx="2272939" cy="2314575"/>
          </a:xfrm>
          <a:prstGeom prst="rect">
            <a:avLst/>
          </a:prstGeom>
        </p:spPr>
      </p:pic>
      <p:pic>
        <p:nvPicPr>
          <p:cNvPr id="18" name="Picture 17">
            <a:extLst>
              <a:ext uri="{FF2B5EF4-FFF2-40B4-BE49-F238E27FC236}">
                <a16:creationId xmlns:a16="http://schemas.microsoft.com/office/drawing/2014/main" id="{292E3A28-F36F-F940-8C45-E076B18571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96414" y="2134007"/>
            <a:ext cx="2700338" cy="2314576"/>
          </a:xfrm>
          <a:prstGeom prst="rect">
            <a:avLst/>
          </a:prstGeom>
        </p:spPr>
      </p:pic>
      <p:pic>
        <p:nvPicPr>
          <p:cNvPr id="3" name="Picture 2">
            <a:extLst>
              <a:ext uri="{FF2B5EF4-FFF2-40B4-BE49-F238E27FC236}">
                <a16:creationId xmlns:a16="http://schemas.microsoft.com/office/drawing/2014/main" id="{AAA807C5-F3DB-7440-93D0-C721E768F0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291" y="2134007"/>
            <a:ext cx="2272927" cy="2314575"/>
          </a:xfrm>
          <a:prstGeom prst="rect">
            <a:avLst/>
          </a:prstGeom>
        </p:spPr>
      </p:pic>
    </p:spTree>
    <p:extLst>
      <p:ext uri="{BB962C8B-B14F-4D97-AF65-F5344CB8AC3E}">
        <p14:creationId xmlns:p14="http://schemas.microsoft.com/office/powerpoint/2010/main" val="90594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7709-113F-1347-B242-0898D003ADE8}"/>
              </a:ext>
            </a:extLst>
          </p:cNvPr>
          <p:cNvSpPr>
            <a:spLocks noGrp="1"/>
          </p:cNvSpPr>
          <p:nvPr>
            <p:ph type="title"/>
          </p:nvPr>
        </p:nvSpPr>
        <p:spPr>
          <a:xfrm>
            <a:off x="0" y="1"/>
            <a:ext cx="12192000" cy="1332342"/>
          </a:xfrm>
          <a:solidFill>
            <a:schemeClr val="bg1">
              <a:lumMod val="50000"/>
            </a:schemeClr>
          </a:solidFill>
        </p:spPr>
        <p:txBody>
          <a:bodyPr>
            <a:normAutofit/>
          </a:bodyPr>
          <a:lstStyle/>
          <a:p>
            <a:pPr algn="ctr"/>
            <a:r>
              <a:rPr lang="en-US" sz="6600" dirty="0">
                <a:solidFill>
                  <a:sysClr val="windowText" lastClr="000000"/>
                </a:solidFill>
                <a:latin typeface="Cooper Black" panose="0208090404030B020404" pitchFamily="18" charset="77"/>
              </a:rPr>
              <a:t>COVID-19’s Impact on JANS</a:t>
            </a:r>
          </a:p>
        </p:txBody>
      </p:sp>
      <p:sp>
        <p:nvSpPr>
          <p:cNvPr id="3" name="Content Placeholder 2">
            <a:extLst>
              <a:ext uri="{FF2B5EF4-FFF2-40B4-BE49-F238E27FC236}">
                <a16:creationId xmlns:a16="http://schemas.microsoft.com/office/drawing/2014/main" id="{565AB47E-5DE0-0A4E-9B6C-529E1346DCE8}"/>
              </a:ext>
            </a:extLst>
          </p:cNvPr>
          <p:cNvSpPr>
            <a:spLocks noGrp="1"/>
          </p:cNvSpPr>
          <p:nvPr>
            <p:ph idx="1"/>
          </p:nvPr>
        </p:nvSpPr>
        <p:spPr>
          <a:xfrm>
            <a:off x="0" y="1332343"/>
            <a:ext cx="12192000" cy="5525657"/>
          </a:xfrm>
          <a:solidFill>
            <a:schemeClr val="tx1"/>
          </a:solidFill>
        </p:spPr>
        <p:txBody>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As COVID-19 continues to impact Jacksonville State University, JANS, like all other organizations, will not be able to host some of our annual events.</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Typically, JANS hosts:</a:t>
            </a:r>
          </a:p>
          <a:p>
            <a:pPr lvl="1"/>
            <a:r>
              <a:rPr lang="en-US" dirty="0">
                <a:solidFill>
                  <a:schemeClr val="bg1"/>
                </a:solidFill>
                <a:latin typeface="Times New Roman" panose="02020603050405020304" pitchFamily="18" charset="0"/>
                <a:cs typeface="Times New Roman" panose="02020603050405020304" pitchFamily="18" charset="0"/>
              </a:rPr>
              <a:t>A Fall-In to welcome back nursing students to the Fall semester,</a:t>
            </a:r>
          </a:p>
          <a:p>
            <a:pPr lvl="1"/>
            <a:r>
              <a:rPr lang="en-US" dirty="0">
                <a:solidFill>
                  <a:schemeClr val="bg1"/>
                </a:solidFill>
                <a:latin typeface="Times New Roman" panose="02020603050405020304" pitchFamily="18" charset="0"/>
                <a:cs typeface="Times New Roman" panose="02020603050405020304" pitchFamily="18" charset="0"/>
              </a:rPr>
              <a:t>A Spring-Out to mark the ending of the Spring semester,</a:t>
            </a:r>
          </a:p>
          <a:p>
            <a:pPr lvl="1"/>
            <a:r>
              <a:rPr lang="en-US" dirty="0">
                <a:solidFill>
                  <a:schemeClr val="bg1"/>
                </a:solidFill>
                <a:latin typeface="Times New Roman" panose="02020603050405020304" pitchFamily="18" charset="0"/>
                <a:cs typeface="Times New Roman" panose="02020603050405020304" pitchFamily="18" charset="0"/>
              </a:rPr>
              <a:t>A Pre-Nursing Social for students who are interested in JSU’s Nursing Program,</a:t>
            </a:r>
          </a:p>
          <a:p>
            <a:pPr lvl="1"/>
            <a:r>
              <a:rPr lang="en-US" dirty="0">
                <a:solidFill>
                  <a:schemeClr val="bg1"/>
                </a:solidFill>
                <a:latin typeface="Times New Roman" panose="02020603050405020304" pitchFamily="18" charset="0"/>
                <a:cs typeface="Times New Roman" panose="02020603050405020304" pitchFamily="18" charset="0"/>
              </a:rPr>
              <a:t>AND many other great events!</a:t>
            </a:r>
          </a:p>
          <a:p>
            <a:pPr lvl="1"/>
            <a:endParaRPr lang="en-US" dirty="0">
              <a:solidFill>
                <a:schemeClr val="bg1"/>
              </a:solidFill>
              <a:latin typeface="Times New Roman" panose="02020603050405020304" pitchFamily="18" charset="0"/>
              <a:cs typeface="Times New Roman" panose="02020603050405020304" pitchFamily="18" charset="0"/>
            </a:endParaRPr>
          </a:p>
          <a:p>
            <a:pPr marL="457200" lvl="1" indent="0" algn="ctr">
              <a:buNone/>
            </a:pPr>
            <a:r>
              <a:rPr lang="en-US" b="1" dirty="0">
                <a:solidFill>
                  <a:schemeClr val="bg1"/>
                </a:solidFill>
                <a:latin typeface="Times New Roman" panose="02020603050405020304" pitchFamily="18" charset="0"/>
                <a:cs typeface="Times New Roman" panose="02020603050405020304" pitchFamily="18" charset="0"/>
              </a:rPr>
              <a:t>However, JANS will still be participating in service projects that can be done with minimal to no contact. JANS may also try to plan some virtual events to connect with nursing students. Be on the LOOKOUT for more information!</a:t>
            </a:r>
          </a:p>
          <a:p>
            <a:pPr lvl="1"/>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235221"/>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Widescreen</PresentationFormat>
  <Paragraphs>139</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Brush Script</vt:lpstr>
      <vt:lpstr>Calibri</vt:lpstr>
      <vt:lpstr>Cooper Black</vt:lpstr>
      <vt:lpstr>Dante</vt:lpstr>
      <vt:lpstr>Dante (Headings)2</vt:lpstr>
      <vt:lpstr>Helvetica Neue Medium</vt:lpstr>
      <vt:lpstr>Times New Roman</vt:lpstr>
      <vt:lpstr>Wingdings 2</vt:lpstr>
      <vt:lpstr>OffsetVTI</vt:lpstr>
      <vt:lpstr>Jacksonville Association of Nursing Students (JANS)</vt:lpstr>
      <vt:lpstr>What is JANS?</vt:lpstr>
      <vt:lpstr>How do you join JANS?</vt:lpstr>
      <vt:lpstr>Meet the Advisors</vt:lpstr>
      <vt:lpstr>Meet the Officers</vt:lpstr>
      <vt:lpstr>Meet the Officers</vt:lpstr>
      <vt:lpstr>Meet the Officers</vt:lpstr>
      <vt:lpstr>Meet the Officers</vt:lpstr>
      <vt:lpstr>COVID-19’s Impact on JANS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2020-08-03T18:19:42Z</dcterms:created>
  <dcterms:modified xsi:type="dcterms:W3CDTF">2020-08-03T18:20:27Z</dcterms:modified>
</cp:coreProperties>
</file>