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1" r:id="rId3"/>
  </p:sldMasterIdLst>
  <p:sldIdLst>
    <p:sldId id="256" r:id="rId4"/>
    <p:sldId id="286" r:id="rId5"/>
    <p:sldId id="282" r:id="rId6"/>
    <p:sldId id="270" r:id="rId7"/>
    <p:sldId id="263" r:id="rId8"/>
    <p:sldId id="280" r:id="rId9"/>
    <p:sldId id="269" r:id="rId10"/>
    <p:sldId id="258" r:id="rId11"/>
    <p:sldId id="262" r:id="rId12"/>
    <p:sldId id="259" r:id="rId13"/>
    <p:sldId id="260" r:id="rId14"/>
    <p:sldId id="265" r:id="rId15"/>
    <p:sldId id="264" r:id="rId16"/>
    <p:sldId id="271" r:id="rId17"/>
    <p:sldId id="274" r:id="rId18"/>
    <p:sldId id="275" r:id="rId19"/>
    <p:sldId id="276" r:id="rId20"/>
    <p:sldId id="277" r:id="rId21"/>
    <p:sldId id="266" r:id="rId22"/>
    <p:sldId id="278" r:id="rId23"/>
    <p:sldId id="283" r:id="rId24"/>
    <p:sldId id="284" r:id="rId25"/>
    <p:sldId id="285" r:id="rId26"/>
    <p:sldId id="279" r:id="rId27"/>
    <p:sldId id="272" r:id="rId28"/>
    <p:sldId id="287" r:id="rId29"/>
    <p:sldId id="281" r:id="rId30"/>
    <p:sldId id="268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678" autoAdjust="0"/>
  </p:normalViewPr>
  <p:slideViewPr>
    <p:cSldViewPr>
      <p:cViewPr varScale="1">
        <p:scale>
          <a:sx n="60" d="100"/>
          <a:sy n="60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Presentación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wh_botto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35" b="11029"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  <p:pic>
        <p:nvPicPr>
          <p:cNvPr id="10" name="9 Imagen" descr="arton366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929322" y="900000"/>
            <a:ext cx="2286006" cy="228600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wh_bottom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35" b="11029"/>
          <a:stretch>
            <a:fillRect/>
          </a:stretch>
        </p:blipFill>
        <p:spPr bwMode="auto">
          <a:xfrm>
            <a:off x="0" y="4929198"/>
            <a:ext cx="9144000" cy="1928802"/>
          </a:xfrm>
          <a:prstGeom prst="rect">
            <a:avLst/>
          </a:prstGeom>
          <a:noFill/>
        </p:spPr>
      </p:pic>
      <p:pic>
        <p:nvPicPr>
          <p:cNvPr id="8" name="7 Imagen" descr="arton36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1247945" flipH="1">
            <a:off x="-211195" y="-139747"/>
            <a:ext cx="1500166" cy="150016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BBF3-0C0D-449A-8A2A-24A804508138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76F2-ACB6-42C4-9C14-F1487F0768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 descr="Pages2_OnQue_Fr_fir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01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1FF9-B602-4E05-BB1C-1DD4BEE9EE14}" type="datetimeFigureOut">
              <a:rPr lang="en-US" smtClean="0"/>
              <a:pPr/>
              <a:t>2/25/2011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FE3E-F4F3-4B14-8970-FC92C1405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/>
          <a:lstStyle/>
          <a:p>
            <a:r>
              <a:rPr lang="es-ES" dirty="0" smtClean="0"/>
              <a:t>Supply Chain Security and IT </a:t>
            </a:r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Nainika Patnayakuni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Department of Economics and Information Systems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UAHuntsville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Information Security and Computer Applications Conference 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 (ISCA 2011)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Jacksonville State University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Supply Chain Continuity Planning is a part of business continuity planning (Zsidisin et al. 2005) but plans are not comprehensive</a:t>
            </a:r>
          </a:p>
          <a:p>
            <a:r>
              <a:rPr lang="en-US" dirty="0" smtClean="0"/>
              <a:t>IT related continuity planning has focused on organizational IT rather than inter-organizational IT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3810000" cy="398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Unaware of what partners are doing for security (Ritter et al., 2007)</a:t>
            </a:r>
          </a:p>
          <a:p>
            <a:r>
              <a:rPr lang="en-US" dirty="0" smtClean="0"/>
              <a:t>Partnering with competitors (Sawhney and Sumukadas, 2005</a:t>
            </a:r>
          </a:p>
          <a:p>
            <a:r>
              <a:rPr lang="en-US" dirty="0" smtClean="0"/>
              <a:t>Sharing some information with some people (Closs and McGarrell 2004)</a:t>
            </a:r>
          </a:p>
          <a:p>
            <a:r>
              <a:rPr lang="en-US" dirty="0" smtClean="0"/>
              <a:t>Is this one size fits all?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Investments in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RFID for supply chain visibility</a:t>
            </a:r>
          </a:p>
          <a:p>
            <a:r>
              <a:rPr lang="en-US" dirty="0" smtClean="0"/>
              <a:t>Investing in backups and information security (Prokop 2004, Helferich and Cook 2002)</a:t>
            </a:r>
          </a:p>
          <a:p>
            <a:r>
              <a:rPr lang="en-US" dirty="0" smtClean="0"/>
              <a:t>GPS  tracking and reporting </a:t>
            </a:r>
          </a:p>
          <a:p>
            <a:r>
              <a:rPr lang="en-US" dirty="0" smtClean="0"/>
              <a:t>How to ensure that the partners are investing in firewalls, anti-virus, encryption programs and information security policies?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 and information sharing: Security and Logistics work like silos (Helferich and Cook 2002)</a:t>
            </a:r>
          </a:p>
          <a:p>
            <a:r>
              <a:rPr lang="en-US" dirty="0" smtClean="0"/>
              <a:t>Inventory  risk mitigation strategies such as buffering(Knight 2003)</a:t>
            </a:r>
          </a:p>
          <a:p>
            <a:r>
              <a:rPr lang="en-US" dirty="0" smtClean="0"/>
              <a:t>Process standardization (Sheffi 2005)</a:t>
            </a:r>
          </a:p>
          <a:p>
            <a:r>
              <a:rPr lang="en-US" dirty="0" smtClean="0"/>
              <a:t>Linking security to rewards (Quinn 2003)</a:t>
            </a:r>
          </a:p>
          <a:p>
            <a:r>
              <a:rPr lang="en-US" dirty="0" smtClean="0"/>
              <a:t>IT governance and organizational security capabilities?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Governance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Focuses on who makes IT decisions and how(Weill 2004)</a:t>
            </a:r>
          </a:p>
          <a:p>
            <a:r>
              <a:rPr lang="en-US" dirty="0" smtClean="0"/>
              <a:t>It is about the locus of control of IT decisions</a:t>
            </a:r>
          </a:p>
          <a:p>
            <a:pPr lvl="1"/>
            <a:r>
              <a:rPr lang="en-US" dirty="0" smtClean="0"/>
              <a:t>related to infrastructure, use, project management, standards etc(Sambamurthy and Zmud  1999, Peterson et. al 2000)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Centralization Decentralization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Centralization leads to specialization, Scale economies, standardization and increased risk (Peterson 2004)</a:t>
            </a:r>
          </a:p>
          <a:p>
            <a:r>
              <a:rPr lang="en-US" dirty="0" smtClean="0"/>
              <a:t>Decentralization leads to flexibility but variance in standards</a:t>
            </a:r>
          </a:p>
          <a:p>
            <a:r>
              <a:rPr lang="en-US" dirty="0" smtClean="0"/>
              <a:t>Conclusion –most organizations have a federal model where they centralize infrastructure decisions and decentralize business application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Governance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Centralization debate only focuses on where decisions are made</a:t>
            </a:r>
          </a:p>
          <a:p>
            <a:pPr lvl="1"/>
            <a:r>
              <a:rPr lang="en-US" dirty="0" smtClean="0"/>
              <a:t>Most organizations have federal models</a:t>
            </a:r>
          </a:p>
          <a:p>
            <a:r>
              <a:rPr lang="en-US" dirty="0" smtClean="0"/>
              <a:t>How to we integrate federal IT decisions in supply chains?</a:t>
            </a:r>
          </a:p>
          <a:p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Global IT Decisions</a:t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integration-liaison roles and teams</a:t>
            </a:r>
          </a:p>
          <a:p>
            <a:r>
              <a:rPr lang="en-US" dirty="0" smtClean="0"/>
              <a:t>Process integration aka Formalization, standardization and codification</a:t>
            </a:r>
          </a:p>
          <a:p>
            <a:r>
              <a:rPr lang="en-US" dirty="0" smtClean="0"/>
              <a:t>Relational integration-consensus, persuasion and common learning</a:t>
            </a:r>
          </a:p>
          <a:p>
            <a:pPr lvl="1"/>
            <a:r>
              <a:rPr lang="en-US" dirty="0" smtClean="0"/>
              <a:t>(Peterson 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Security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Structural integration </a:t>
            </a:r>
          </a:p>
          <a:p>
            <a:pPr lvl="1"/>
            <a:r>
              <a:rPr lang="en-US" dirty="0" smtClean="0"/>
              <a:t>Institutionalized teams with suppliers to make decisions related to IT infrastructure and security </a:t>
            </a:r>
          </a:p>
          <a:p>
            <a:pPr lvl="1"/>
            <a:r>
              <a:rPr lang="en-US" dirty="0" smtClean="0"/>
              <a:t>Committees and inter-organizational liaison roles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Process integration</a:t>
            </a:r>
          </a:p>
          <a:p>
            <a:pPr lvl="1"/>
            <a:r>
              <a:rPr lang="en-US" dirty="0" smtClean="0"/>
              <a:t>Partnering with suppliers to enforce standards</a:t>
            </a:r>
          </a:p>
          <a:p>
            <a:pPr lvl="1"/>
            <a:r>
              <a:rPr lang="en-US" dirty="0" smtClean="0"/>
              <a:t>Working with Government to ensure CTPAT rules are formalized and imposed through IT systems</a:t>
            </a:r>
          </a:p>
          <a:p>
            <a:pPr lvl="1"/>
            <a:r>
              <a:rPr lang="en-US" dirty="0" smtClean="0"/>
              <a:t>Formalizing a disaster recovery plan for all supply chain partners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Relational integration</a:t>
            </a:r>
          </a:p>
          <a:p>
            <a:pPr lvl="1"/>
            <a:r>
              <a:rPr lang="en-US" dirty="0" smtClean="0"/>
              <a:t>Joint training of with supplier staff for IT related risks</a:t>
            </a:r>
          </a:p>
          <a:p>
            <a:pPr lvl="1"/>
            <a:r>
              <a:rPr lang="en-US" dirty="0" smtClean="0"/>
              <a:t>Inter-organizational reward systems that emphasize security awareness</a:t>
            </a:r>
          </a:p>
          <a:p>
            <a:pPr lvl="1"/>
            <a:r>
              <a:rPr lang="en-US" dirty="0" smtClean="0"/>
              <a:t>Collocation and frequent communication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90797" y="533401"/>
            <a:ext cx="4648201" cy="72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685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Types of Supply Chains</a:t>
            </a:r>
          </a:p>
          <a:p>
            <a:r>
              <a:rPr lang="en-US" sz="1200" dirty="0" smtClean="0"/>
              <a:t>(Gereffi, Humphrey and Sturgeon 2005)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Locus of control for IT governance decisions is likely to be decentralized to supply chain partners for market and modular supply chains</a:t>
            </a:r>
          </a:p>
          <a:p>
            <a:pPr lvl="1"/>
            <a:r>
              <a:rPr lang="en-US" dirty="0" smtClean="0"/>
              <a:t>Main sources of integration is the formalization and codification of security related rules at points of handoffs</a:t>
            </a:r>
          </a:p>
          <a:p>
            <a:pPr lvl="1"/>
            <a:r>
              <a:rPr lang="en-US" dirty="0" smtClean="0"/>
              <a:t>In market based exchange, if relationships are transitory formalization may be minimal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Relational supply chains</a:t>
            </a:r>
          </a:p>
          <a:p>
            <a:pPr lvl="1"/>
            <a:r>
              <a:rPr lang="en-US" dirty="0" smtClean="0"/>
              <a:t>Locus of control for security decisions will be shared</a:t>
            </a:r>
          </a:p>
          <a:p>
            <a:pPr lvl="1"/>
            <a:r>
              <a:rPr lang="en-US" dirty="0" smtClean="0"/>
              <a:t>Informal, trust and shared understanding governance based mechanisms should be used for IT governance decisions and they would also rely on structural means of integration such as cross functional teams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Captive Supply chains	</a:t>
            </a:r>
          </a:p>
          <a:p>
            <a:pPr lvl="1"/>
            <a:r>
              <a:rPr lang="en-US" dirty="0" smtClean="0"/>
              <a:t>The focal organization can enforce security decisions</a:t>
            </a:r>
          </a:p>
          <a:p>
            <a:pPr lvl="1"/>
            <a:r>
              <a:rPr lang="en-US" dirty="0" smtClean="0"/>
              <a:t>Process standardization and formalization can be imposed for IT governance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hierarchies</a:t>
            </a:r>
          </a:p>
          <a:p>
            <a:pPr lvl="1"/>
            <a:r>
              <a:rPr lang="en-US" dirty="0" smtClean="0"/>
              <a:t>The LOC is centralized in the focal firm</a:t>
            </a:r>
          </a:p>
          <a:p>
            <a:pPr lvl="1"/>
            <a:r>
              <a:rPr lang="en-US" dirty="0" smtClean="0"/>
              <a:t>Structural and relational integration mechanisms can be used for integration (common understanding and team based functions)</a:t>
            </a:r>
          </a:p>
          <a:p>
            <a:pPr lvl="1"/>
            <a:r>
              <a:rPr lang="en-US" dirty="0" smtClean="0"/>
              <a:t>The necessity for codification and standardization of every aspect of governance and security decision making is likely to be lower than in hands-off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Supply Chain 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Locus of Control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Structural</a:t>
                      </a:r>
                      <a:r>
                        <a:rPr lang="en-US" sz="2400" baseline="0" dirty="0" smtClean="0"/>
                        <a:t> Integration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 Integration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Relational</a:t>
                      </a:r>
                      <a:r>
                        <a:rPr lang="en-US" sz="2400" baseline="0" dirty="0" smtClean="0"/>
                        <a:t> Integration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Decentralized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Decentralized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Relational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Shared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Centralized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Hierarchy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Centralized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Direction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analyze case studies that provide examples of how the LOC and governance of these decisions varies across different types of supply 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Supply Chain IT Governance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IT infrastructure integration </a:t>
            </a:r>
          </a:p>
          <a:p>
            <a:pPr lvl="2"/>
            <a:r>
              <a:rPr lang="en-US" dirty="0" smtClean="0"/>
              <a:t>Use of client server, EDI security, Interoperable infrastructure</a:t>
            </a:r>
          </a:p>
          <a:p>
            <a:pPr lvl="1"/>
            <a:r>
              <a:rPr lang="en-US" dirty="0" smtClean="0"/>
              <a:t>Application Integration</a:t>
            </a:r>
          </a:p>
          <a:p>
            <a:pPr lvl="2"/>
            <a:r>
              <a:rPr lang="en-US" dirty="0" smtClean="0"/>
              <a:t>Use of middleware, XML, web services and  security of interconnected processes</a:t>
            </a:r>
          </a:p>
          <a:p>
            <a:pPr lvl="1"/>
            <a:r>
              <a:rPr lang="en-US" dirty="0" smtClean="0"/>
              <a:t>Data integration </a:t>
            </a:r>
          </a:p>
          <a:p>
            <a:pPr lvl="2"/>
            <a:r>
              <a:rPr lang="en-US" dirty="0" smtClean="0"/>
              <a:t>Integrating RFID  and security data, common data 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44" t="33672" r="25605" b="42757"/>
          <a:stretch>
            <a:fillRect/>
          </a:stretch>
        </p:blipFill>
        <p:spPr bwMode="auto">
          <a:xfrm>
            <a:off x="304800" y="13716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How are IT related decisions synchronized across the supply chain?</a:t>
            </a:r>
          </a:p>
          <a:p>
            <a:r>
              <a:rPr lang="en-US" dirty="0" smtClean="0"/>
              <a:t>Does this differ across different types of supply chains?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Chain Security Research</a:t>
            </a:r>
          </a:p>
          <a:p>
            <a:r>
              <a:rPr lang="en-US" dirty="0" smtClean="0"/>
              <a:t>IT Governance Research</a:t>
            </a:r>
          </a:p>
          <a:p>
            <a:r>
              <a:rPr lang="en-US" dirty="0" smtClean="0"/>
              <a:t>Types of Global Supply chains</a:t>
            </a:r>
          </a:p>
          <a:p>
            <a:r>
              <a:rPr lang="en-US" dirty="0" smtClean="0"/>
              <a:t>Development of Conceptual Framework</a:t>
            </a:r>
          </a:p>
          <a:p>
            <a:r>
              <a:rPr lang="en-US" dirty="0" smtClean="0"/>
              <a:t>Future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Security Concerns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Global supply chains are now a part of the war on terror</a:t>
            </a:r>
          </a:p>
          <a:p>
            <a:r>
              <a:rPr lang="en-US" dirty="0" smtClean="0"/>
              <a:t>If a supply chain lets a weapon of mass destruction be shipped by container, it will cost the supply chain about $1 trillion (Eggers, 2004).</a:t>
            </a:r>
          </a:p>
          <a:p>
            <a:r>
              <a:rPr lang="en-US" dirty="0" smtClean="0"/>
              <a:t>The delays at the USA and Canadian border cost well over $8 billion a year (Burke, 2005).</a:t>
            </a:r>
          </a:p>
          <a:p>
            <a:r>
              <a:rPr lang="en-US" dirty="0" smtClean="0"/>
              <a:t>Focus has shifted from things taken out to things put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Supply chain security is expensive -Increase in freight and insurance rates -32% between 2001 and 2004 (Lee 2004, Hannon 2002)</a:t>
            </a:r>
          </a:p>
          <a:p>
            <a:r>
              <a:rPr lang="en-US" dirty="0" smtClean="0"/>
              <a:t>Organizations remain vulnerable</a:t>
            </a:r>
          </a:p>
          <a:p>
            <a:r>
              <a:rPr lang="en-US" dirty="0" smtClean="0"/>
              <a:t>Not enough research on Inter-organizational aspects, especially IT (Croteau and Bergeron 2009)</a:t>
            </a:r>
          </a:p>
          <a:p>
            <a:r>
              <a:rPr lang="en-US" dirty="0" smtClean="0"/>
              <a:t>Does not connect supply chain security to organizational strategies and supply chain types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Research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Partnerships with government</a:t>
            </a:r>
          </a:p>
          <a:p>
            <a:r>
              <a:rPr lang="en-US" dirty="0" smtClean="0"/>
              <a:t>Supply chain planning</a:t>
            </a:r>
          </a:p>
          <a:p>
            <a:r>
              <a:rPr lang="en-US" dirty="0" smtClean="0"/>
              <a:t>Partnerships with suppliers, customers and competitors</a:t>
            </a:r>
          </a:p>
          <a:p>
            <a:r>
              <a:rPr lang="en-US" dirty="0" smtClean="0"/>
              <a:t>Developing organizational capabilities</a:t>
            </a:r>
          </a:p>
          <a:p>
            <a:r>
              <a:rPr lang="en-US" dirty="0" smtClean="0"/>
              <a:t>Investment in technologies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Supply Chain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policies, procedures, and technology to protect supply chain assets Closs and McGarrell (2004, p. 8)</a:t>
            </a:r>
          </a:p>
          <a:p>
            <a:pPr lvl="1"/>
            <a:r>
              <a:rPr lang="en-US" dirty="0" smtClean="0"/>
              <a:t>from theft, damage, or terrorism, and to prevent the unauthorized introduction of contraband,</a:t>
            </a:r>
          </a:p>
          <a:p>
            <a:pPr lvl="1"/>
            <a:r>
              <a:rPr lang="en-US" dirty="0" smtClean="0"/>
              <a:t>people, or weapons of mass destruction into the supply chain.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with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Partnerships with government agencies has exploded 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Advanced Manifest Rule (AMR) 2003 cargo data needs to be provided to  US Customs 24 hours prior to loading containers to a US-bound ship</a:t>
            </a:r>
          </a:p>
          <a:p>
            <a:pPr lvl="1"/>
            <a:r>
              <a:rPr lang="en-US" dirty="0" smtClean="0"/>
              <a:t>Customs-Trade Partnership Against Terrorism (C-TPAT) certification based on security practices for expedited US entry</a:t>
            </a:r>
          </a:p>
          <a:p>
            <a:pPr lvl="1"/>
            <a:r>
              <a:rPr lang="en-US" dirty="0" smtClean="0"/>
              <a:t>Container Security Initiative (CSI)-pushing inspections and container to upstream and loading 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704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12DBED3-C166-4234-BC5C-A31D58FF6F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TS101970416</Template>
  <TotalTime>1720</TotalTime>
  <Words>1035</Words>
  <Application>Microsoft Office PowerPoint</Application>
  <PresentationFormat>On-screen Show (4:3)</PresentationFormat>
  <Paragraphs>152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TS101970416</vt:lpstr>
      <vt:lpstr>Custom Design</vt:lpstr>
      <vt:lpstr>Supply Chain Security and IT Governance</vt:lpstr>
      <vt:lpstr>Slide 2</vt:lpstr>
      <vt:lpstr>Research Questions</vt:lpstr>
      <vt:lpstr>Presentation Overview</vt:lpstr>
      <vt:lpstr>Supply Chain Security Concerns</vt:lpstr>
      <vt:lpstr>Why Study?</vt:lpstr>
      <vt:lpstr>Security Research Overview</vt:lpstr>
      <vt:lpstr>Defining Supply Chain Security</vt:lpstr>
      <vt:lpstr>Partnerships with Government</vt:lpstr>
      <vt:lpstr>Supply Chain Planning</vt:lpstr>
      <vt:lpstr>Partnering</vt:lpstr>
      <vt:lpstr>Investments in Technology</vt:lpstr>
      <vt:lpstr>Organizational Capabilities</vt:lpstr>
      <vt:lpstr>IT Governance </vt:lpstr>
      <vt:lpstr>Centralization Decentralization Debate</vt:lpstr>
      <vt:lpstr>IT Governance Research</vt:lpstr>
      <vt:lpstr>Integrating Global IT Decisions </vt:lpstr>
      <vt:lpstr>Integrating Security Decisions</vt:lpstr>
      <vt:lpstr>Slide 19</vt:lpstr>
      <vt:lpstr>Implications</vt:lpstr>
      <vt:lpstr>Implications</vt:lpstr>
      <vt:lpstr>Implications</vt:lpstr>
      <vt:lpstr>Implications</vt:lpstr>
      <vt:lpstr>Conceptual Framework</vt:lpstr>
      <vt:lpstr>Research Direction</vt:lpstr>
      <vt:lpstr>Additional Slides</vt:lpstr>
      <vt:lpstr>Supply Chain IT Governance Decisions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</dc:title>
  <dc:creator>ravi</dc:creator>
  <cp:lastModifiedBy>avuser</cp:lastModifiedBy>
  <cp:revision>92</cp:revision>
  <dcterms:created xsi:type="dcterms:W3CDTF">2011-02-12T13:00:02Z</dcterms:created>
  <dcterms:modified xsi:type="dcterms:W3CDTF">2011-02-25T17:13:00Z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TC101970416</vt:lpwstr>
  </property>
</Properties>
</file>