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A7727BD-0226-491C-882A-18A591A689B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0D3FAF7D-B10D-4122-BC68-B00B26606B6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4895"/>
            <a:ext cx="7543800" cy="29718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The Efficacy of Homework in </a:t>
            </a:r>
            <a:br>
              <a:rPr lang="en-US" sz="4400" dirty="0" smtClean="0"/>
            </a:br>
            <a:r>
              <a:rPr lang="en-US" sz="4400" dirty="0" smtClean="0"/>
              <a:t>Physical Education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733800"/>
            <a:ext cx="7620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 review of Literature: </a:t>
            </a:r>
          </a:p>
          <a:p>
            <a:r>
              <a:rPr lang="en-US" dirty="0" smtClean="0"/>
              <a:t>Example Presentation for Master’s Comprehensive Exam Defense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5638800"/>
            <a:ext cx="3505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Kory Hill, Spring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766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077200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Support of Best Practices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/>
              <a:t>Accountability</a:t>
            </a:r>
          </a:p>
          <a:p>
            <a:pPr marL="1417320" lvl="3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Gabbei</a:t>
            </a:r>
            <a:r>
              <a:rPr lang="en-US" sz="1600" dirty="0"/>
              <a:t> &amp; Hamrick, 2001; Mitchell, Barton, &amp; </a:t>
            </a:r>
            <a:r>
              <a:rPr lang="en-US" sz="1600" dirty="0" err="1"/>
              <a:t>Stanne</a:t>
            </a:r>
            <a:r>
              <a:rPr lang="en-US" sz="1600" dirty="0"/>
              <a:t>, 2000; Novak &amp; </a:t>
            </a:r>
            <a:r>
              <a:rPr lang="en-US" sz="1600" dirty="0" err="1"/>
              <a:t>Lynott</a:t>
            </a:r>
            <a:r>
              <a:rPr lang="en-US" sz="1600" dirty="0"/>
              <a:t> III, 2015; St. Ours &amp; </a:t>
            </a:r>
            <a:r>
              <a:rPr lang="en-US" sz="1600" dirty="0" err="1"/>
              <a:t>Scrabis</a:t>
            </a:r>
            <a:r>
              <a:rPr lang="en-US" sz="1600" dirty="0"/>
              <a:t>-Fletcher, 2013a</a:t>
            </a:r>
            <a:r>
              <a:rPr lang="en-US" sz="1600" dirty="0" smtClean="0"/>
              <a:t>)</a:t>
            </a:r>
            <a:r>
              <a:rPr lang="en-US" sz="1600" dirty="0"/>
              <a:t> 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/>
              <a:t>Family</a:t>
            </a:r>
          </a:p>
          <a:p>
            <a:pPr marL="1417320" lvl="3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Baranowski</a:t>
            </a:r>
            <a:r>
              <a:rPr lang="en-US" sz="1600" dirty="0"/>
              <a:t> et al., 1997; Faber, Hodges </a:t>
            </a:r>
            <a:r>
              <a:rPr lang="en-US" sz="1600" dirty="0" err="1"/>
              <a:t>Kulinna</a:t>
            </a:r>
            <a:r>
              <a:rPr lang="en-US" sz="1600" dirty="0"/>
              <a:t>, &amp; </a:t>
            </a:r>
            <a:r>
              <a:rPr lang="en-US" sz="1600" dirty="0" err="1"/>
              <a:t>Darst</a:t>
            </a:r>
            <a:r>
              <a:rPr lang="en-US" sz="1600" dirty="0"/>
              <a:t>, 2007; Williams &amp; Hannon, 2013</a:t>
            </a:r>
            <a:r>
              <a:rPr lang="en-US" sz="1600" dirty="0" smtClean="0"/>
              <a:t>)</a:t>
            </a:r>
            <a:endParaRPr lang="en-US" sz="16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/>
              <a:t>Tied to objectives</a:t>
            </a:r>
          </a:p>
          <a:p>
            <a:pPr marL="1417320" lvl="3" indent="0">
              <a:buNone/>
            </a:pPr>
            <a:r>
              <a:rPr lang="en-US" sz="1600" dirty="0"/>
              <a:t>(Novak &amp; </a:t>
            </a:r>
            <a:r>
              <a:rPr lang="en-US" sz="1600" dirty="0" err="1"/>
              <a:t>Lynott</a:t>
            </a:r>
            <a:r>
              <a:rPr lang="en-US" sz="1600" dirty="0"/>
              <a:t> III, 2015; Williams &amp; Hannon, 2013</a:t>
            </a:r>
            <a:r>
              <a:rPr lang="en-US" sz="1600" dirty="0" smtClean="0"/>
              <a:t>)</a:t>
            </a:r>
            <a:endParaRPr lang="en-US" sz="16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/>
              <a:t>Teach others</a:t>
            </a:r>
          </a:p>
          <a:p>
            <a:pPr marL="1417320" lvl="3" indent="0">
              <a:buNone/>
            </a:pPr>
            <a:r>
              <a:rPr lang="en-US" sz="1600" dirty="0"/>
              <a:t>(</a:t>
            </a:r>
            <a:r>
              <a:rPr lang="en-US" sz="1600" dirty="0" err="1"/>
              <a:t>Cutforth</a:t>
            </a:r>
            <a:r>
              <a:rPr lang="en-US" sz="1600" dirty="0"/>
              <a:t>, 2000; Hill, 2009</a:t>
            </a:r>
            <a:r>
              <a:rPr lang="en-US" dirty="0" smtClean="0"/>
              <a:t>)</a:t>
            </a:r>
            <a:endParaRPr lang="en-US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/>
              <a:t>Choice</a:t>
            </a:r>
          </a:p>
          <a:p>
            <a:pPr marL="1417320" lvl="3" indent="0">
              <a:buNone/>
            </a:pPr>
            <a:r>
              <a:rPr lang="en-US" sz="1600" dirty="0"/>
              <a:t>(Enright &amp; O’Sullivan, 2010; St. Ours &amp; </a:t>
            </a:r>
            <a:r>
              <a:rPr lang="en-US" sz="1600" dirty="0" err="1"/>
              <a:t>Scrabis</a:t>
            </a:r>
            <a:r>
              <a:rPr lang="en-US" sz="1600" dirty="0"/>
              <a:t>-Fletcher, 2013b)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06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1"/>
            <a:ext cx="7620000" cy="2895600"/>
          </a:xfrm>
        </p:spPr>
        <p:txBody>
          <a:bodyPr/>
          <a:lstStyle/>
          <a:p>
            <a:r>
              <a:rPr lang="en-US" dirty="0" smtClean="0"/>
              <a:t>Possible future research: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Motor skill homework?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Non health &amp; fitness-related cognitive content?</a:t>
            </a:r>
          </a:p>
          <a:p>
            <a:pPr marL="1600200" lvl="2" indent="-457200">
              <a:buFont typeface="+mj-lt"/>
              <a:buAutoNum type="alphaLcParenR"/>
            </a:pPr>
            <a:r>
              <a:rPr lang="en-US" dirty="0" smtClean="0"/>
              <a:t>Sports rules and strategies</a:t>
            </a:r>
          </a:p>
          <a:p>
            <a:pPr marL="1600200" lvl="2" indent="-457200">
              <a:buFont typeface="+mj-lt"/>
              <a:buAutoNum type="alphaLcParenR"/>
            </a:pPr>
            <a:r>
              <a:rPr lang="en-US" dirty="0"/>
              <a:t>B</a:t>
            </a:r>
            <a:r>
              <a:rPr lang="en-US" dirty="0" smtClean="0"/>
              <a:t>iomechanics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What is the appropriate amount of Homework?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Technology vs pen &amp; paper for tracking PA?</a:t>
            </a:r>
            <a:endParaRPr lang="en-US" dirty="0"/>
          </a:p>
        </p:txBody>
      </p:sp>
      <p:pic>
        <p:nvPicPr>
          <p:cNvPr id="1026" name="Picture 2" descr="https://www.tbarmcamps.org/sites/default/files/styles/galleria_zoom/public/content/content-page/206/dsc-7989.jpg?itok=KX836tj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153" y="4800600"/>
            <a:ext cx="2776968" cy="19050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0394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33527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The perceived value of homework has been influenced by political events (Gill </a:t>
            </a:r>
            <a:r>
              <a:rPr lang="en-US" dirty="0"/>
              <a:t>&amp; </a:t>
            </a:r>
            <a:r>
              <a:rPr lang="en-US" dirty="0" err="1"/>
              <a:t>Schlossman</a:t>
            </a:r>
            <a:r>
              <a:rPr lang="en-US" dirty="0"/>
              <a:t>, 2004; Maltese, Tai, &amp; Fan, 2012</a:t>
            </a:r>
            <a:r>
              <a:rPr lang="en-US" dirty="0" smtClean="0"/>
              <a:t>).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The debate continues today. See Alfie Kohn vs Harris Cooper (“</a:t>
            </a:r>
            <a:r>
              <a:rPr lang="en-US" dirty="0"/>
              <a:t>Educational Leadership</a:t>
            </a:r>
            <a:r>
              <a:rPr lang="en-US" dirty="0" smtClean="0"/>
              <a:t>: Responding </a:t>
            </a:r>
            <a:r>
              <a:rPr lang="en-US" dirty="0"/>
              <a:t>to </a:t>
            </a:r>
            <a:r>
              <a:rPr lang="en-US" dirty="0" smtClean="0"/>
              <a:t>Changing </a:t>
            </a:r>
            <a:r>
              <a:rPr lang="en-US" dirty="0" err="1" smtClean="0"/>
              <a:t>Demographics:The</a:t>
            </a:r>
            <a:r>
              <a:rPr lang="en-US" dirty="0" smtClean="0"/>
              <a:t> </a:t>
            </a:r>
            <a:r>
              <a:rPr lang="en-US" dirty="0"/>
              <a:t>Case For and Against Homework,” </a:t>
            </a:r>
            <a:r>
              <a:rPr lang="en-US" dirty="0" err="1"/>
              <a:t>n.d</a:t>
            </a:r>
            <a:r>
              <a:rPr lang="en-US" dirty="0" err="1" smtClean="0"/>
              <a:t>.</a:t>
            </a:r>
            <a:r>
              <a:rPr lang="en-US" dirty="0" smtClean="0"/>
              <a:t>).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/>
              <a:t>Homework has not been </a:t>
            </a:r>
            <a:r>
              <a:rPr lang="en-US" dirty="0" smtClean="0"/>
              <a:t>viewed an </a:t>
            </a:r>
            <a:r>
              <a:rPr lang="en-US" dirty="0" smtClean="0"/>
              <a:t>important tool and in physical education and thus rarely studied (Mitchell </a:t>
            </a:r>
            <a:r>
              <a:rPr lang="en-US" dirty="0"/>
              <a:t>et al., 2000; van </a:t>
            </a:r>
            <a:r>
              <a:rPr lang="en-US" dirty="0" err="1"/>
              <a:t>Sluijs</a:t>
            </a:r>
            <a:r>
              <a:rPr lang="en-US" dirty="0"/>
              <a:t>, McMinn, &amp; Griffin, 2007</a:t>
            </a:r>
            <a:r>
              <a:rPr lang="en-US" dirty="0" smtClean="0"/>
              <a:t>).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://passionateteaching.files.wordpress.com/2010/12/ho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2578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9296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Physical educators have suggested homework as a means of promoting PA outside of class and freeing up class time for PA and motor skill </a:t>
            </a:r>
            <a:r>
              <a:rPr lang="en-US" dirty="0" smtClean="0"/>
              <a:t>acquisition </a:t>
            </a:r>
            <a:r>
              <a:rPr lang="en-US" dirty="0"/>
              <a:t>(Hill, 2009; Novak &amp; </a:t>
            </a:r>
            <a:r>
              <a:rPr lang="en-US" dirty="0" err="1"/>
              <a:t>Lynott</a:t>
            </a:r>
            <a:r>
              <a:rPr lang="en-US" dirty="0"/>
              <a:t> III, 2015; St. Ours &amp; </a:t>
            </a:r>
            <a:r>
              <a:rPr lang="en-US" dirty="0" err="1"/>
              <a:t>Scrabis</a:t>
            </a:r>
            <a:r>
              <a:rPr lang="en-US" dirty="0"/>
              <a:t>-Fletcher, 2013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/>
              <a:t>Health promotion professionals report that many of the </a:t>
            </a:r>
            <a:r>
              <a:rPr lang="en-US" dirty="0" smtClean="0"/>
              <a:t>characteristics and outcomes of homework are likely to increase physical activity;  PA is increased when there is: 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parental involvement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hoice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encouragement of extracurricular participation</a:t>
            </a:r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acquisition of motor skills </a:t>
            </a:r>
          </a:p>
          <a:p>
            <a:r>
              <a:rPr lang="en-US" dirty="0" smtClean="0"/>
              <a:t>	</a:t>
            </a:r>
            <a:r>
              <a:rPr lang="en-US" sz="1400" dirty="0" smtClean="0"/>
              <a:t>(</a:t>
            </a:r>
            <a:r>
              <a:rPr lang="en-US" sz="1400" dirty="0" err="1"/>
              <a:t>Baranowski</a:t>
            </a:r>
            <a:r>
              <a:rPr lang="en-US" sz="1400" dirty="0"/>
              <a:t> et al., 1997; Enright &amp; O’Sullivan, 2010; Strong et al., 2005</a:t>
            </a:r>
            <a:r>
              <a:rPr lang="en-US" sz="1400" dirty="0" smtClean="0"/>
              <a:t>).</a:t>
            </a:r>
            <a:endParaRPr lang="en-US" sz="1400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2509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Three databases were searched for the years 2000-2016.  In Google </a:t>
            </a:r>
            <a:r>
              <a:rPr lang="en-US" dirty="0"/>
              <a:t>S</a:t>
            </a:r>
            <a:r>
              <a:rPr lang="en-US" dirty="0" smtClean="0"/>
              <a:t>cholar the words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homework </a:t>
            </a:r>
            <a:r>
              <a:rPr lang="en-US" dirty="0" smtClean="0"/>
              <a:t>and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physical education </a:t>
            </a:r>
            <a:r>
              <a:rPr lang="en-US" dirty="0" smtClean="0"/>
              <a:t>were used in a title search. When using </a:t>
            </a:r>
            <a:r>
              <a:rPr lang="en-US" dirty="0" err="1" smtClean="0"/>
              <a:t>SportDiscus</a:t>
            </a:r>
            <a:r>
              <a:rPr lang="en-US" dirty="0" smtClean="0"/>
              <a:t> and ProQuest, the same terms were used in abstract search.</a:t>
            </a:r>
          </a:p>
          <a:p>
            <a:pPr marL="800100" lvl="1" indent="-342900"/>
            <a:r>
              <a:rPr lang="en-US" dirty="0" smtClean="0"/>
              <a:t>Google Scholar: 21 returns</a:t>
            </a:r>
          </a:p>
          <a:p>
            <a:pPr marL="800100" lvl="1" indent="-342900"/>
            <a:r>
              <a:rPr lang="en-US" dirty="0" err="1" smtClean="0"/>
              <a:t>SportDiscus</a:t>
            </a:r>
            <a:r>
              <a:rPr lang="en-US" dirty="0" smtClean="0"/>
              <a:t>: 21 returns</a:t>
            </a:r>
          </a:p>
          <a:p>
            <a:pPr marL="800100" lvl="1" indent="-342900"/>
            <a:r>
              <a:rPr lang="en-US" dirty="0" err="1" smtClean="0"/>
              <a:t>Proquest</a:t>
            </a:r>
            <a:r>
              <a:rPr lang="en-US" dirty="0" smtClean="0"/>
              <a:t>: 83 returns</a:t>
            </a:r>
          </a:p>
          <a:p>
            <a:endParaRPr lang="en-US" dirty="0" smtClean="0"/>
          </a:p>
          <a:p>
            <a:r>
              <a:rPr lang="en-US" dirty="0" smtClean="0"/>
              <a:t>Excluded: </a:t>
            </a:r>
          </a:p>
          <a:p>
            <a:pPr marL="800100" lvl="1" indent="-342900"/>
            <a:r>
              <a:rPr lang="en-US" dirty="0" smtClean="0"/>
              <a:t>Non-PE</a:t>
            </a:r>
          </a:p>
          <a:p>
            <a:pPr marL="800100" lvl="1" indent="-342900"/>
            <a:r>
              <a:rPr lang="en-US" dirty="0" smtClean="0"/>
              <a:t>Exclusive to students with disabilities</a:t>
            </a:r>
          </a:p>
          <a:p>
            <a:pPr marL="800100" lvl="1" indent="-342900"/>
            <a:r>
              <a:rPr lang="en-US" dirty="0" smtClean="0"/>
              <a:t>Secondary Sources</a:t>
            </a:r>
          </a:p>
          <a:p>
            <a:pPr marL="800100" lvl="1" indent="-342900"/>
            <a:r>
              <a:rPr lang="en-US" dirty="0" smtClean="0"/>
              <a:t>Multiple approach interventions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tx2"/>
                </a:solidFill>
              </a:rPr>
              <a:t>Reviewed: 17 Primary Sources identified 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630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captures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28800"/>
            <a:ext cx="8066162" cy="4114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90600"/>
            <a:ext cx="8138505" cy="521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615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91400" cy="1371600"/>
          </a:xfrm>
        </p:spPr>
        <p:txBody>
          <a:bodyPr/>
          <a:lstStyle/>
          <a:p>
            <a:r>
              <a:rPr lang="en-US" dirty="0" smtClean="0"/>
              <a:t>Homework for the cognitive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Williams et al., 2013:</a:t>
            </a:r>
          </a:p>
          <a:p>
            <a:pPr lvl="1"/>
            <a:r>
              <a:rPr lang="en-US" dirty="0" smtClean="0"/>
              <a:t>H.S. (N= 175) mm strength/endurance preparation homework</a:t>
            </a:r>
          </a:p>
          <a:p>
            <a:pPr lvl="1"/>
            <a:r>
              <a:rPr lang="en-US" dirty="0" smtClean="0"/>
              <a:t>DV=written test, IV=</a:t>
            </a:r>
            <a:r>
              <a:rPr lang="en-US" dirty="0" err="1" smtClean="0"/>
              <a:t>trt</a:t>
            </a:r>
            <a:r>
              <a:rPr lang="en-US" dirty="0" smtClean="0"/>
              <a:t> (lecture, </a:t>
            </a:r>
            <a:r>
              <a:rPr lang="en-US" dirty="0" err="1" smtClean="0"/>
              <a:t>hw</a:t>
            </a:r>
            <a:r>
              <a:rPr lang="en-US" dirty="0" smtClean="0"/>
              <a:t> only, lecture + </a:t>
            </a:r>
            <a:r>
              <a:rPr lang="en-US" dirty="0" err="1" smtClean="0"/>
              <a:t>hw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All groups had equal levels of comprehension on post test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Heesch</a:t>
            </a:r>
            <a:r>
              <a:rPr lang="en-US" dirty="0" smtClean="0"/>
              <a:t> et al., 2006:</a:t>
            </a:r>
          </a:p>
          <a:p>
            <a:pPr lvl="1"/>
            <a:r>
              <a:rPr lang="en-US" dirty="0" smtClean="0"/>
              <a:t>Sedentary Adults(N=244) taught cognitive strategies for increasing PA. </a:t>
            </a:r>
          </a:p>
          <a:p>
            <a:pPr lvl="1"/>
            <a:r>
              <a:rPr lang="en-US" dirty="0" smtClean="0"/>
              <a:t>DV=Process of change, self efficacy, Pros/Cons, IV </a:t>
            </a:r>
            <a:r>
              <a:rPr lang="en-US" dirty="0" err="1" smtClean="0"/>
              <a:t>trt</a:t>
            </a:r>
            <a:r>
              <a:rPr lang="en-US" dirty="0" smtClean="0"/>
              <a:t> (homework + pedometers)</a:t>
            </a:r>
          </a:p>
          <a:p>
            <a:pPr lvl="1"/>
            <a:r>
              <a:rPr lang="en-US" dirty="0" smtClean="0"/>
              <a:t>Those completing the homework were more likely to have higher POC and self-efficacy scores.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Jorgenson &amp; George, 2001:</a:t>
            </a:r>
          </a:p>
          <a:p>
            <a:pPr lvl="1"/>
            <a:r>
              <a:rPr lang="en-US" dirty="0" smtClean="0"/>
              <a:t>College students (N=291) in activity classes with infused fitness knowledge.</a:t>
            </a:r>
          </a:p>
          <a:p>
            <a:pPr lvl="1"/>
            <a:r>
              <a:rPr lang="en-US" dirty="0" smtClean="0"/>
              <a:t>DV=written test on fitness knowledge, IV=treatment (HW vs control)</a:t>
            </a:r>
          </a:p>
          <a:p>
            <a:pPr lvl="1"/>
            <a:r>
              <a:rPr lang="en-US" dirty="0" smtClean="0"/>
              <a:t>HW group had sign. Improvement on test</a:t>
            </a:r>
          </a:p>
          <a:p>
            <a:pPr lvl="1"/>
            <a:endParaRPr lang="en-US" dirty="0"/>
          </a:p>
          <a:p>
            <a:pPr indent="-182880"/>
            <a:r>
              <a:rPr lang="en-US" dirty="0" smtClean="0"/>
              <a:t>Jenkins</a:t>
            </a:r>
            <a:r>
              <a:rPr lang="en-US" dirty="0"/>
              <a:t>, 2006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College </a:t>
            </a:r>
            <a:r>
              <a:rPr lang="en-US" dirty="0"/>
              <a:t>students (N=157) in activity classes with infused fitness knowledge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Q</a:t>
            </a:r>
            <a:r>
              <a:rPr lang="en-US" dirty="0" smtClean="0"/>
              <a:t>ualitative </a:t>
            </a:r>
            <a:r>
              <a:rPr lang="en-US" dirty="0"/>
              <a:t>design. 20% comments were HW+, 11% comments were HW-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7940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Physical Activity and fitness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 smtClean="0"/>
              <a:t>Increases PA</a:t>
            </a:r>
          </a:p>
          <a:p>
            <a:pPr marL="274320" lvl="1" indent="0">
              <a:buNone/>
            </a:pPr>
            <a:r>
              <a:rPr lang="en-US" dirty="0" smtClean="0"/>
              <a:t>Duncan et al., 2011: </a:t>
            </a:r>
          </a:p>
          <a:p>
            <a:pPr marL="800100" lvl="1" indent="-342900"/>
            <a:r>
              <a:rPr lang="en-US" dirty="0" smtClean="0"/>
              <a:t>New Zealand 5</a:t>
            </a:r>
            <a:r>
              <a:rPr lang="en-US" baseline="30000" dirty="0" smtClean="0"/>
              <a:t>th</a:t>
            </a:r>
            <a:r>
              <a:rPr lang="en-US" dirty="0" smtClean="0"/>
              <a:t> and 6</a:t>
            </a:r>
            <a:r>
              <a:rPr lang="en-US" baseline="30000" dirty="0" smtClean="0"/>
              <a:t>th</a:t>
            </a:r>
            <a:r>
              <a:rPr lang="en-US" dirty="0" smtClean="0"/>
              <a:t> graders ( N=97)</a:t>
            </a:r>
          </a:p>
          <a:p>
            <a:pPr marL="800100" lvl="1" indent="-342900"/>
            <a:r>
              <a:rPr lang="en-US" dirty="0" smtClean="0"/>
              <a:t>Pre-post school based intervention with homework</a:t>
            </a:r>
          </a:p>
          <a:p>
            <a:pPr marL="800100" lvl="1" indent="-342900"/>
            <a:r>
              <a:rPr lang="en-US" dirty="0" smtClean="0"/>
              <a:t>Increase in PA as measured by pedometers</a:t>
            </a:r>
          </a:p>
          <a:p>
            <a:pPr marL="274320" lvl="1" indent="0">
              <a:buNone/>
            </a:pPr>
            <a:r>
              <a:rPr lang="en-US" dirty="0" smtClean="0"/>
              <a:t>Fairclough et al., 2013: </a:t>
            </a:r>
          </a:p>
          <a:p>
            <a:pPr marL="800100" lvl="1" indent="-342900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grade British children (N=318)</a:t>
            </a:r>
          </a:p>
          <a:p>
            <a:pPr marL="800100" lvl="1" indent="-342900"/>
            <a:r>
              <a:rPr lang="en-US" dirty="0"/>
              <a:t>Pre-post </a:t>
            </a:r>
            <a:r>
              <a:rPr lang="en-US" dirty="0" smtClean="0"/>
              <a:t>cross-curricular school </a:t>
            </a:r>
            <a:r>
              <a:rPr lang="en-US" dirty="0"/>
              <a:t>based intervention with </a:t>
            </a:r>
            <a:r>
              <a:rPr lang="en-US" dirty="0" smtClean="0"/>
              <a:t>homework</a:t>
            </a:r>
          </a:p>
          <a:p>
            <a:pPr marL="800100" lvl="1" indent="-342900"/>
            <a:r>
              <a:rPr lang="en-US" dirty="0" smtClean="0"/>
              <a:t>Treatment group showed a decrease in  BMI &amp; MPA as assessed by activity </a:t>
            </a:r>
            <a:r>
              <a:rPr lang="en-US" dirty="0" smtClean="0"/>
              <a:t>log; girls </a:t>
            </a:r>
            <a:r>
              <a:rPr lang="en-US" dirty="0" smtClean="0"/>
              <a:t>and obese students benefited most. </a:t>
            </a:r>
          </a:p>
          <a:p>
            <a:pPr marL="274320" lvl="1" indent="0">
              <a:buNone/>
            </a:pPr>
            <a:r>
              <a:rPr lang="en-US" dirty="0" err="1" smtClean="0"/>
              <a:t>Kriemler</a:t>
            </a:r>
            <a:r>
              <a:rPr lang="en-US" dirty="0" smtClean="0"/>
              <a:t> et al., 2010: </a:t>
            </a:r>
          </a:p>
          <a:p>
            <a:pPr marL="800100" lvl="1" indent="-342900"/>
            <a:r>
              <a:rPr lang="en-US" dirty="0" smtClean="0"/>
              <a:t>Swiss 1</a:t>
            </a:r>
            <a:r>
              <a:rPr lang="en-US" baseline="30000" dirty="0" smtClean="0"/>
              <a:t>st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graders (N=802) </a:t>
            </a:r>
          </a:p>
          <a:p>
            <a:pPr marL="800100" lvl="1" indent="-342900"/>
            <a:r>
              <a:rPr lang="en-US" dirty="0" smtClean="0"/>
              <a:t>Pre-post intervention that included </a:t>
            </a:r>
            <a:r>
              <a:rPr lang="en-US" dirty="0" smtClean="0"/>
              <a:t>homework</a:t>
            </a:r>
            <a:endParaRPr lang="en-US" dirty="0" smtClean="0"/>
          </a:p>
          <a:p>
            <a:pPr marL="800100" lvl="1" indent="-342900"/>
            <a:r>
              <a:rPr lang="en-US" dirty="0"/>
              <a:t>S</a:t>
            </a:r>
            <a:r>
              <a:rPr lang="en-US" dirty="0" smtClean="0"/>
              <a:t>tudents </a:t>
            </a:r>
            <a:r>
              <a:rPr lang="en-US" dirty="0" smtClean="0"/>
              <a:t>in the treatment group showed increases in skinfold measures and MVPA as measured by </a:t>
            </a:r>
            <a:r>
              <a:rPr lang="en-US" dirty="0" smtClean="0"/>
              <a:t>accelerometer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Claxton &amp; Wells, 2009: </a:t>
            </a:r>
          </a:p>
          <a:p>
            <a:pPr marL="800100" lvl="1" indent="-342900"/>
            <a:r>
              <a:rPr lang="en-US" dirty="0"/>
              <a:t>U.S. University </a:t>
            </a:r>
            <a:r>
              <a:rPr lang="en-US" dirty="0" smtClean="0"/>
              <a:t>students (N=201) </a:t>
            </a:r>
            <a:r>
              <a:rPr lang="en-US" dirty="0"/>
              <a:t>in wellness course. </a:t>
            </a:r>
          </a:p>
          <a:p>
            <a:pPr marL="800100" lvl="1" indent="-342900"/>
            <a:r>
              <a:rPr lang="en-US" dirty="0"/>
              <a:t>Pre-post homework only intervention</a:t>
            </a:r>
          </a:p>
          <a:p>
            <a:pPr marL="800100" lvl="1" indent="-342900"/>
            <a:r>
              <a:rPr lang="en-US" dirty="0"/>
              <a:t>Treatment group showed increase in mm strength and endurance activity and weight management </a:t>
            </a:r>
            <a:r>
              <a:rPr lang="en-US" dirty="0" smtClean="0"/>
              <a:t>activity; no </a:t>
            </a:r>
            <a:r>
              <a:rPr lang="en-US" dirty="0"/>
              <a:t>difference in total PA as measured by activity </a:t>
            </a:r>
            <a:r>
              <a:rPr lang="en-US" dirty="0" smtClean="0"/>
              <a:t>log</a:t>
            </a:r>
            <a:endParaRPr lang="en-US" dirty="0"/>
          </a:p>
          <a:p>
            <a:pPr marL="342900" indent="-34290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834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10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Teachers and parents Attitudes and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 smtClean="0"/>
              <a:t>Teachers</a:t>
            </a:r>
          </a:p>
          <a:p>
            <a:pPr marL="274320" lvl="1" indent="0">
              <a:buNone/>
            </a:pPr>
            <a:r>
              <a:rPr lang="en-US" dirty="0" smtClean="0"/>
              <a:t>Mitchell et al., </a:t>
            </a:r>
            <a:r>
              <a:rPr lang="en-US" dirty="0" smtClean="0"/>
              <a:t>2000:</a:t>
            </a:r>
          </a:p>
          <a:p>
            <a:pPr lvl="2"/>
            <a:r>
              <a:rPr lang="en-US" dirty="0" smtClean="0"/>
              <a:t>80% of  U.S. </a:t>
            </a:r>
            <a:r>
              <a:rPr lang="en-US" dirty="0"/>
              <a:t>i</a:t>
            </a:r>
            <a:r>
              <a:rPr lang="en-US" dirty="0" smtClean="0"/>
              <a:t>n-service PE teachers (N=54) gave HW </a:t>
            </a:r>
          </a:p>
          <a:p>
            <a:pPr lvl="2"/>
            <a:r>
              <a:rPr lang="en-US" dirty="0" smtClean="0"/>
              <a:t>Mostly written and for make up work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Micheal</a:t>
            </a:r>
            <a:r>
              <a:rPr lang="en-US" dirty="0" smtClean="0"/>
              <a:t> et al., </a:t>
            </a:r>
            <a:r>
              <a:rPr lang="en-US" dirty="0" smtClean="0"/>
              <a:t>2006</a:t>
            </a:r>
          </a:p>
          <a:p>
            <a:pPr lvl="2"/>
            <a:r>
              <a:rPr lang="en-US" dirty="0" smtClean="0"/>
              <a:t>Part of CDC’s SHPPS</a:t>
            </a:r>
          </a:p>
          <a:p>
            <a:pPr lvl="2"/>
            <a:r>
              <a:rPr lang="en-US" dirty="0" smtClean="0"/>
              <a:t>Representative sample (1194) of k-12 PE teachers in all 50 states</a:t>
            </a:r>
          </a:p>
          <a:p>
            <a:pPr lvl="2"/>
            <a:r>
              <a:rPr lang="en-US" dirty="0" smtClean="0"/>
              <a:t>31% gave homework that involved the whole family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Thom </a:t>
            </a:r>
            <a:r>
              <a:rPr lang="en-US" dirty="0" smtClean="0"/>
              <a:t>&amp; Yun, </a:t>
            </a:r>
            <a:r>
              <a:rPr lang="en-US" dirty="0" smtClean="0"/>
              <a:t>2012</a:t>
            </a:r>
          </a:p>
          <a:p>
            <a:pPr lvl="2"/>
            <a:r>
              <a:rPr lang="en-US" dirty="0" smtClean="0"/>
              <a:t>Multiple regression identified three factors that influence decision to give PE homework: knowledge, attitude, expectations</a:t>
            </a:r>
          </a:p>
          <a:p>
            <a:pPr marL="274320" lvl="1" indent="0">
              <a:buNone/>
            </a:pPr>
            <a:r>
              <a:rPr lang="en-US" dirty="0" smtClean="0"/>
              <a:t>Burt et al., 2013</a:t>
            </a:r>
            <a:endParaRPr lang="en-US" dirty="0"/>
          </a:p>
          <a:p>
            <a:pPr lvl="2"/>
            <a:r>
              <a:rPr lang="en-US" dirty="0" smtClean="0"/>
              <a:t>17% of PE teachers (N=144) reported giving homework</a:t>
            </a:r>
            <a:endParaRPr lang="en-US" dirty="0"/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u="sng" dirty="0" smtClean="0"/>
              <a:t>Parents</a:t>
            </a:r>
            <a:endParaRPr lang="en-US" u="sng" dirty="0"/>
          </a:p>
          <a:p>
            <a:pPr marL="274320" lvl="1" indent="0">
              <a:buNone/>
            </a:pPr>
            <a:r>
              <a:rPr lang="en-US" dirty="0" err="1" smtClean="0"/>
              <a:t>Piech</a:t>
            </a:r>
            <a:r>
              <a:rPr lang="en-US" dirty="0" smtClean="0"/>
              <a:t> et al., </a:t>
            </a:r>
            <a:r>
              <a:rPr lang="en-US" dirty="0" smtClean="0"/>
              <a:t>2013</a:t>
            </a:r>
          </a:p>
          <a:p>
            <a:pPr lvl="2"/>
            <a:r>
              <a:rPr lang="en-US" dirty="0" smtClean="0"/>
              <a:t>Preschooler in Poland (N=38) given homework (PA and play) to do with parents.</a:t>
            </a:r>
          </a:p>
          <a:p>
            <a:pPr lvl="2"/>
            <a:r>
              <a:rPr lang="en-US" dirty="0" smtClean="0"/>
              <a:t>32% did not do the HW with children (66%-no time, 25%-not willing, 8%-forgot)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Pantanowitz</a:t>
            </a:r>
            <a:r>
              <a:rPr lang="en-US" dirty="0"/>
              <a:t> </a:t>
            </a:r>
            <a:r>
              <a:rPr lang="en-US" dirty="0" smtClean="0"/>
              <a:t>et al., </a:t>
            </a:r>
            <a:r>
              <a:rPr lang="en-US" dirty="0" smtClean="0"/>
              <a:t>2011</a:t>
            </a:r>
          </a:p>
          <a:p>
            <a:pPr lvl="2"/>
            <a:r>
              <a:rPr lang="en-US" dirty="0" smtClean="0"/>
              <a:t>95% of Israeli high school parents support the use of HW in PE</a:t>
            </a:r>
            <a:endParaRPr lang="en-US" dirty="0"/>
          </a:p>
          <a:p>
            <a:pPr marL="342900" indent="-34290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207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10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Students Attitudes and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Perceptions of the use of HW as a learning tool in PE:</a:t>
            </a:r>
          </a:p>
          <a:p>
            <a:pPr marL="800100" lvl="1" indent="-342900"/>
            <a:r>
              <a:rPr lang="en-US" b="0" dirty="0" smtClean="0"/>
              <a:t>54% H.S. students support</a:t>
            </a:r>
          </a:p>
          <a:p>
            <a:pPr marL="800100" lvl="1" indent="-342900"/>
            <a:r>
              <a:rPr lang="en-US" b="0" dirty="0" smtClean="0"/>
              <a:t>83% of H.S. view it as inappropriate</a:t>
            </a:r>
          </a:p>
          <a:p>
            <a:pPr marL="800100" lvl="1" indent="-342900"/>
            <a:r>
              <a:rPr lang="en-US" b="0" dirty="0" smtClean="0"/>
              <a:t>Interviews showed HW was a major factor in curriculum resistance</a:t>
            </a:r>
          </a:p>
          <a:p>
            <a:pPr marL="800100" lvl="1" indent="-342900"/>
            <a:r>
              <a:rPr lang="en-US" b="0" dirty="0" smtClean="0"/>
              <a:t>Qualitative data revealed students believe HW does not belong in PE – not a “real class.”</a:t>
            </a:r>
          </a:p>
          <a:p>
            <a:pPr marL="800100" lvl="1" indent="-342900"/>
            <a:r>
              <a:rPr lang="en-US" b="0" dirty="0" smtClean="0"/>
              <a:t>College students comments on HW for PE activity class: 65% positive and 35% negative.</a:t>
            </a:r>
          </a:p>
          <a:p>
            <a:endParaRPr lang="en-US" dirty="0"/>
          </a:p>
          <a:p>
            <a:r>
              <a:rPr lang="en-US" dirty="0" smtClean="0"/>
              <a:t>Complete HW assignments:</a:t>
            </a:r>
          </a:p>
          <a:p>
            <a:pPr marL="800100" lvl="1" indent="-342900"/>
            <a:r>
              <a:rPr lang="en-US" b="0" dirty="0" smtClean="0"/>
              <a:t>53% H.S. students did none</a:t>
            </a:r>
          </a:p>
          <a:p>
            <a:pPr marL="800100" lvl="1" indent="-342900"/>
            <a:r>
              <a:rPr lang="en-US" b="0" dirty="0" smtClean="0"/>
              <a:t>3-5 graders – 22% completion by boys &amp; 32% completion by girls</a:t>
            </a:r>
          </a:p>
          <a:p>
            <a:pPr marL="800100" lvl="1" indent="-342900"/>
            <a:r>
              <a:rPr lang="en-US" b="0" dirty="0" smtClean="0"/>
              <a:t>Roughly 52% of HW submitted by H.S. students</a:t>
            </a:r>
          </a:p>
          <a:p>
            <a:pPr marL="800100" lvl="1" indent="-342900"/>
            <a:r>
              <a:rPr lang="en-US" b="0" dirty="0" smtClean="0"/>
              <a:t>Only 6.9 % on PA homework was independent (teams, family, friends)</a:t>
            </a:r>
          </a:p>
          <a:p>
            <a:pPr marL="800100" lvl="1" indent="-342900"/>
            <a:r>
              <a:rPr lang="en-US" b="0" dirty="0" smtClean="0"/>
              <a:t>Falsification of PA logs is common</a:t>
            </a:r>
          </a:p>
          <a:p>
            <a:pPr marL="800100" lvl="1" indent="-342900"/>
            <a:r>
              <a:rPr lang="en-US" b="0" dirty="0" smtClean="0"/>
              <a:t>Low completion rates when not graded</a:t>
            </a:r>
            <a:endParaRPr lang="en-US" b="0" dirty="0" smtClean="0"/>
          </a:p>
          <a:p>
            <a:endParaRPr lang="en-US" u="sng" dirty="0" smtClean="0"/>
          </a:p>
          <a:p>
            <a:r>
              <a:rPr lang="en-US" dirty="0"/>
              <a:t>(Barney &amp; Strand, 2008; Jenkins, Jenkins, </a:t>
            </a:r>
            <a:r>
              <a:rPr lang="en-US" dirty="0" err="1"/>
              <a:t>Collums</a:t>
            </a:r>
            <a:r>
              <a:rPr lang="en-US" dirty="0"/>
              <a:t>, &amp; </a:t>
            </a:r>
            <a:r>
              <a:rPr lang="en-US" dirty="0" err="1"/>
              <a:t>Werhonig</a:t>
            </a:r>
            <a:r>
              <a:rPr lang="en-US" dirty="0"/>
              <a:t>, 2006; </a:t>
            </a:r>
            <a:r>
              <a:rPr lang="en-US" dirty="0" err="1"/>
              <a:t>Kinchin</a:t>
            </a:r>
            <a:r>
              <a:rPr lang="en-US" dirty="0"/>
              <a:t> &amp; O’Sullivan, 2003; </a:t>
            </a:r>
            <a:r>
              <a:rPr lang="en-US" dirty="0" err="1"/>
              <a:t>Kriemler</a:t>
            </a:r>
            <a:r>
              <a:rPr lang="en-US" dirty="0"/>
              <a:t> et al., 2010; </a:t>
            </a:r>
            <a:r>
              <a:rPr lang="en-US" dirty="0" err="1"/>
              <a:t>Pantanowitz</a:t>
            </a:r>
            <a:r>
              <a:rPr lang="en-US" dirty="0"/>
              <a:t>, </a:t>
            </a:r>
            <a:r>
              <a:rPr lang="en-US" dirty="0" err="1"/>
              <a:t>Lidor</a:t>
            </a:r>
            <a:r>
              <a:rPr lang="en-US" dirty="0"/>
              <a:t>, </a:t>
            </a:r>
            <a:r>
              <a:rPr lang="en-US" dirty="0" err="1"/>
              <a:t>Nemet</a:t>
            </a:r>
            <a:r>
              <a:rPr lang="en-US" dirty="0"/>
              <a:t>, &amp; </a:t>
            </a:r>
            <a:r>
              <a:rPr lang="en-US" dirty="0" err="1"/>
              <a:t>Eliakim</a:t>
            </a:r>
            <a:r>
              <a:rPr lang="en-US" dirty="0"/>
              <a:t>, 2011; Smith, </a:t>
            </a:r>
            <a:r>
              <a:rPr lang="en-US" dirty="0" err="1"/>
              <a:t>Cluph</a:t>
            </a:r>
            <a:r>
              <a:rPr lang="en-US" dirty="0"/>
              <a:t>, &amp; </a:t>
            </a:r>
            <a:r>
              <a:rPr lang="en-US" dirty="0" err="1"/>
              <a:t>O’connor</a:t>
            </a:r>
            <a:r>
              <a:rPr lang="en-US" dirty="0"/>
              <a:t>, 2001; Smith &amp; Madden, 2014)</a:t>
            </a:r>
          </a:p>
          <a:p>
            <a:endParaRPr lang="en-US" dirty="0"/>
          </a:p>
          <a:p>
            <a:pPr marL="342900" indent="-34290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76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702</TotalTime>
  <Words>1036</Words>
  <Application>Microsoft Office PowerPoint</Application>
  <PresentationFormat>On-screen Show 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Essential</vt:lpstr>
      <vt:lpstr>The Efficacy of Homework in  Physical Education</vt:lpstr>
      <vt:lpstr>Debate</vt:lpstr>
      <vt:lpstr>Why?</vt:lpstr>
      <vt:lpstr>Literature Search</vt:lpstr>
      <vt:lpstr>Screen captures</vt:lpstr>
      <vt:lpstr>Homework for the cognitive Domain</vt:lpstr>
      <vt:lpstr>Physical Activity and fitness Behaviors</vt:lpstr>
      <vt:lpstr>Teachers and parents Attitudes and Practices</vt:lpstr>
      <vt:lpstr>Students Attitudes and Practices</vt:lpstr>
      <vt:lpstr>Conclusions</vt:lpstr>
      <vt:lpstr>Conclusions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Efficacy of Homework in  Physical Education</dc:title>
  <dc:creator>JSU</dc:creator>
  <cp:lastModifiedBy>JSU</cp:lastModifiedBy>
  <cp:revision>42</cp:revision>
  <dcterms:created xsi:type="dcterms:W3CDTF">2016-03-17T15:14:10Z</dcterms:created>
  <dcterms:modified xsi:type="dcterms:W3CDTF">2016-03-18T18:44:27Z</dcterms:modified>
</cp:coreProperties>
</file>