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9"/>
  </p:notesMasterIdLst>
  <p:sldIdLst>
    <p:sldId id="272" r:id="rId2"/>
    <p:sldId id="273" r:id="rId3"/>
    <p:sldId id="291" r:id="rId4"/>
    <p:sldId id="288" r:id="rId5"/>
    <p:sldId id="292" r:id="rId6"/>
    <p:sldId id="289" r:id="rId7"/>
    <p:sldId id="298" r:id="rId8"/>
    <p:sldId id="300" r:id="rId9"/>
    <p:sldId id="301" r:id="rId10"/>
    <p:sldId id="294" r:id="rId11"/>
    <p:sldId id="293" r:id="rId12"/>
    <p:sldId id="299" r:id="rId13"/>
    <p:sldId id="280" r:id="rId14"/>
    <p:sldId id="284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F91"/>
    <a:srgbClr val="F15927"/>
    <a:srgbClr val="9F005D"/>
    <a:srgbClr val="527190"/>
    <a:srgbClr val="CC2127"/>
    <a:srgbClr val="E8309F"/>
    <a:srgbClr val="0CB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89903" autoAdjust="0"/>
  </p:normalViewPr>
  <p:slideViewPr>
    <p:cSldViewPr snapToGrid="0">
      <p:cViewPr varScale="1">
        <p:scale>
          <a:sx n="143" d="100"/>
          <a:sy n="143" d="100"/>
        </p:scale>
        <p:origin x="16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F6CCD-3565-43DB-A84B-F981645A2A5E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EB1E8-A6D9-45F6-8272-00D8A305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8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9E3D5-2CC5-CA96-9356-81F710F4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879BA-2286-70CA-F684-B3927E097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5B8EAE-0157-4BD7-AC55-8EF954EE3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F2BA-B557-F425-36B1-C6CEC1D9A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7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027E8-BA7B-CBBA-9322-D3283FC2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38806-0B04-BAF9-DE56-1DB75D937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8BCB3-C407-D7E2-9978-3450C499F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D64F2-2D45-EC47-766E-40987F3C8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0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B1E8-A6D9-45F6-8272-00D8A3059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906811-CBDC-9160-6775-5042FDC6961D}"/>
              </a:ext>
            </a:extLst>
          </p:cNvPr>
          <p:cNvSpPr/>
          <p:nvPr userDrawn="1"/>
        </p:nvSpPr>
        <p:spPr>
          <a:xfrm>
            <a:off x="0" y="0"/>
            <a:ext cx="12192000" cy="6037118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E4E4-D5C9-39DD-474A-DDD9F98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95" y="1122363"/>
            <a:ext cx="6671346" cy="243898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88C05-B054-9DCA-5D0A-B8F5DE932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595" y="3602038"/>
            <a:ext cx="6671346" cy="16913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A180FA7-B447-BA59-5E35-9CD41AC9D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1341" y="6196968"/>
            <a:ext cx="7772400" cy="4117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5A816F-BBA0-2B33-B38F-359B758E2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959" y="1371453"/>
            <a:ext cx="56912" cy="332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330D2-D5A1-1E4B-8FF0-F30BB6BB3D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493" y="1202116"/>
            <a:ext cx="3632885" cy="36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AF79-1AA2-DA57-DD3B-DA679F58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358" y="1690668"/>
            <a:ext cx="8030092" cy="2871808"/>
          </a:xfrm>
        </p:spPr>
        <p:txBody>
          <a:bodyPr anchor="b"/>
          <a:lstStyle>
            <a:lvl1pPr>
              <a:defRPr sz="6000"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4DF22-EF91-D3DB-A295-630CC3DD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7358" y="4579435"/>
            <a:ext cx="8030092" cy="15102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3FB13F9-CD08-C247-9F14-8BD93BF87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42151" cy="4644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9DA76-A162-BD4B-AF26-0A8C7D638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47" y="5077266"/>
            <a:ext cx="1622055" cy="1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E26D9E-951B-AFBC-AD65-C0BE409866F4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0932A-9A93-E8F1-D2A5-E08ABE7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1BC6-39BF-13F2-B589-46CA864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0C69-6F94-2371-F710-6B6B3CFC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BD11E-96B1-F24B-ABB6-DB0652016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119" y="5148551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ed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A75AFF-4167-EAED-5A22-13463EC3C7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D8BD5-D9A8-2294-831B-EBF61E35EBF0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0932A-9A93-E8F1-D2A5-E08ABE7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1BC6-39BF-13F2-B589-46CA864E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0C69-6F94-2371-F710-6B6B3CFC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9CC4A-CB39-CD46-A9DA-3C398EB3A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119" y="5130429"/>
            <a:ext cx="1622055" cy="1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B653C-4749-6D09-FFFA-87D492B646C3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B234-A867-466C-BFD5-A659E948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B24CA-D88E-92B6-EAE4-989EFDC1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AD695-03B9-C648-8EC9-4DE71C1A4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119" y="5148551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3FB13F9-CD08-C247-9F14-8BD93BF87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42151" cy="4644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9DA76-A162-BD4B-AF26-0A8C7D638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47" y="5077266"/>
            <a:ext cx="1622055" cy="16220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59A19E-F691-7D48-8866-108519EC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365125"/>
            <a:ext cx="825068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EA7362-B18C-544A-9053-EC3B37494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4706" y="1792692"/>
            <a:ext cx="8357192" cy="4608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ed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8D0492-8FC1-8D7D-6188-0F4E3F75EF95}"/>
              </a:ext>
            </a:extLst>
          </p:cNvPr>
          <p:cNvSpPr/>
          <p:nvPr userDrawn="1"/>
        </p:nvSpPr>
        <p:spPr>
          <a:xfrm>
            <a:off x="0" y="5173133"/>
            <a:ext cx="12192000" cy="1752599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1C3D9A-248D-A278-8C76-D02D9E08D3E7}"/>
              </a:ext>
            </a:extLst>
          </p:cNvPr>
          <p:cNvSpPr/>
          <p:nvPr userDrawn="1"/>
        </p:nvSpPr>
        <p:spPr>
          <a:xfrm>
            <a:off x="220212" y="240452"/>
            <a:ext cx="11751576" cy="637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3D693-04B2-889D-DB22-A5C6E24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39A0-B01C-9070-1764-3D5250BB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2877-429F-38F8-8BE8-45364C42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A2183-D6A4-4201-9C7E-C011BCB4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92720-B6F8-4A35-00B1-4B5C3319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44E006-7B1B-584F-B84A-A854657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9100" y="5932016"/>
            <a:ext cx="7772400" cy="4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258A2-FC07-7DDB-68C7-6F7B916BAEE7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3D693-04B2-889D-DB22-A5C6E24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4" y="365125"/>
            <a:ext cx="92757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39A0-B01C-9070-1764-3D5250BB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623" y="1681163"/>
            <a:ext cx="39179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2877-429F-38F8-8BE8-45364C42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9622" y="2505075"/>
            <a:ext cx="3917953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A2183-D6A4-4201-9C7E-C011BCB4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92720-B6F8-4A35-00B1-4B5C3319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95BD5-D73C-6247-98D1-5E27DB04D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99" y="5148552"/>
            <a:ext cx="1593669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FCEA8B-E626-D186-770E-972A95F52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B7E37-9CC1-3A56-4FAF-ED28DC8CD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788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EF1B4E-4899-6597-C8A1-BFFB984C1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29000"/>
            <a:ext cx="6781800" cy="183673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add contact information name or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1AF7F-B1CE-5A40-BC81-30C04C8C8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183" y="4091781"/>
            <a:ext cx="2858155" cy="28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5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A07FC-AEBB-10E0-4A93-A0DB7A7D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50286-99CE-1E23-2DFA-A334BE68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94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6" r:id="rId3"/>
    <p:sldLayoutId id="2147483675" r:id="rId4"/>
    <p:sldLayoutId id="2147483673" r:id="rId5"/>
    <p:sldLayoutId id="2147483712" r:id="rId6"/>
    <p:sldLayoutId id="2147483678" r:id="rId7"/>
    <p:sldLayoutId id="2147483677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Garamond" panose="020204040303010108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Garamond" panose="020204040303010108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Garamond" panose="02020404030301010803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9.jpe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jsu.edu/jaxmix/pathways/courses.html" TargetMode="External"/><Relationship Id="rId5" Type="http://schemas.openxmlformats.org/officeDocument/2006/relationships/hyperlink" Target="https://www.jsu.edu/jaxmix/pathways/events.html" TargetMode="External"/><Relationship Id="rId4" Type="http://schemas.openxmlformats.org/officeDocument/2006/relationships/hyperlink" Target="https://www.jsu.edu/jaxmix/pathways/focu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rofile.php?id=61564984325560" TargetMode="External"/><Relationship Id="rId3" Type="http://schemas.openxmlformats.org/officeDocument/2006/relationships/hyperlink" Target="http://www.jsu.edu/jaxmix/index" TargetMode="External"/><Relationship Id="rId7" Type="http://schemas.openxmlformats.org/officeDocument/2006/relationships/hyperlink" Target="https://www.instagram.com/jaxmixjs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axmix@jsu.edu" TargetMode="External"/><Relationship Id="rId5" Type="http://schemas.openxmlformats.org/officeDocument/2006/relationships/hyperlink" Target="https://www.jsu.edu/jaxmix/ambassadors.html" TargetMode="External"/><Relationship Id="rId10" Type="http://schemas.openxmlformats.org/officeDocument/2006/relationships/slide" Target="slide2.xml"/><Relationship Id="rId4" Type="http://schemas.openxmlformats.org/officeDocument/2006/relationships/hyperlink" Target="https://www.jsu.edu/jaxmix/resources.html" TargetMode="Externa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su.badgr.com/public/organization/badge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jsu.badgr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jsu.badgr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jsu.badgr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u.edu/jaxmix/explor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slide" Target="slide2.xml"/><Relationship Id="rId4" Type="http://schemas.openxmlformats.org/officeDocument/2006/relationships/hyperlink" Target="https://www.jsu.edu/advisin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www.jsu.edu/jaxmix/pathways/focus.html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www.jsu.edu/jaxmix/pathways/events.html" TargetMode="Externa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u.edu/jaxmix/pathways/courses.html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79E2-EF27-0F93-2638-3319B53DA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Jax MIX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51BAD-675C-7DDE-DA5D-5F2887DE2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595" y="3602037"/>
            <a:ext cx="6671346" cy="2438983"/>
          </a:xfrm>
        </p:spPr>
        <p:txBody>
          <a:bodyPr/>
          <a:lstStyle/>
          <a:p>
            <a:r>
              <a:rPr lang="en-US" dirty="0"/>
              <a:t>Merging, Innovation, &amp; </a:t>
            </a:r>
            <a:r>
              <a:rPr lang="en-US" dirty="0" err="1"/>
              <a:t>eXperience</a:t>
            </a:r>
            <a:endParaRPr lang="en-US" dirty="0"/>
          </a:p>
          <a:p>
            <a:r>
              <a:rPr lang="en-US" dirty="0"/>
              <a:t>A signature general education program</a:t>
            </a:r>
          </a:p>
        </p:txBody>
      </p:sp>
      <p:pic>
        <p:nvPicPr>
          <p:cNvPr id="5" name="Picture 4" descr="A colorful rooster logo&#10;&#10;Description automatically generated">
            <a:extLst>
              <a:ext uri="{FF2B5EF4-FFF2-40B4-BE49-F238E27FC236}">
                <a16:creationId xmlns:a16="http://schemas.microsoft.com/office/drawing/2014/main" id="{3B347E61-64AE-C4BA-A50E-0605623CBA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267" y="1371528"/>
            <a:ext cx="3284623" cy="332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67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B9F6ED-7916-9343-8B0A-16A0D3C24B2B}"/>
              </a:ext>
            </a:extLst>
          </p:cNvPr>
          <p:cNvSpPr/>
          <p:nvPr/>
        </p:nvSpPr>
        <p:spPr>
          <a:xfrm>
            <a:off x="0" y="0"/>
            <a:ext cx="2950329" cy="5197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187" y="1970447"/>
            <a:ext cx="11036387" cy="2594659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Microcredentials</a:t>
            </a:r>
            <a:r>
              <a:rPr lang="en-US" sz="3200" dirty="0"/>
              <a:t> give the students a </a:t>
            </a:r>
            <a:r>
              <a:rPr lang="en-US" sz="3200" b="1" dirty="0"/>
              <a:t>purpose</a:t>
            </a:r>
            <a:r>
              <a:rPr lang="en-US" sz="3200" dirty="0"/>
              <a:t> in Jax MIX (general education). </a:t>
            </a:r>
          </a:p>
          <a:p>
            <a:r>
              <a:rPr lang="en-US" sz="3200" dirty="0"/>
              <a:t>You have the opportunity to </a:t>
            </a:r>
            <a:r>
              <a:rPr lang="en-US" sz="3200" b="1" dirty="0"/>
              <a:t>gain</a:t>
            </a:r>
            <a:r>
              <a:rPr lang="en-US" sz="3200" dirty="0"/>
              <a:t> tangible evidence of the skills and knowledge you acquired during your time in Jax MIX.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52627-3886-065D-84FC-8BD6C8AB7C62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 to Table of Contents</a:t>
            </a:r>
            <a:endParaRPr lang="en-US" dirty="0"/>
          </a:p>
        </p:txBody>
      </p:sp>
      <p:pic>
        <p:nvPicPr>
          <p:cNvPr id="13" name="Picture 12" descr="A purple square with black text and black silhouettes of people&#10;&#10;Description automatically generated">
            <a:extLst>
              <a:ext uri="{FF2B5EF4-FFF2-40B4-BE49-F238E27FC236}">
                <a16:creationId xmlns:a16="http://schemas.microsoft.com/office/drawing/2014/main" id="{EC7E9378-49D6-A26E-CDB2-D8FC85AFB6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864" y="4539130"/>
            <a:ext cx="1724921" cy="1660533"/>
          </a:xfrm>
          <a:prstGeom prst="rect">
            <a:avLst/>
          </a:prstGeom>
        </p:spPr>
      </p:pic>
      <p:pic>
        <p:nvPicPr>
          <p:cNvPr id="15" name="Picture 14" descr="A green square with black text and a hand holding leaves&#10;&#10;Description automatically generated">
            <a:extLst>
              <a:ext uri="{FF2B5EF4-FFF2-40B4-BE49-F238E27FC236}">
                <a16:creationId xmlns:a16="http://schemas.microsoft.com/office/drawing/2014/main" id="{D66451CF-1DEA-6F8B-C3BB-798F27AB0E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683" y="4539130"/>
            <a:ext cx="1724921" cy="1660533"/>
          </a:xfrm>
          <a:prstGeom prst="rect">
            <a:avLst/>
          </a:prstGeom>
        </p:spPr>
      </p:pic>
      <p:pic>
        <p:nvPicPr>
          <p:cNvPr id="17" name="Picture 16" descr="A blue square with black and gold border&#10;&#10;Description automatically generated">
            <a:extLst>
              <a:ext uri="{FF2B5EF4-FFF2-40B4-BE49-F238E27FC236}">
                <a16:creationId xmlns:a16="http://schemas.microsoft.com/office/drawing/2014/main" id="{8F662E38-B8C7-FAA6-4F97-FB81A22D0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02" y="4539129"/>
            <a:ext cx="1724921" cy="1660533"/>
          </a:xfrm>
          <a:prstGeom prst="rect">
            <a:avLst/>
          </a:prstGeom>
        </p:spPr>
      </p:pic>
      <p:pic>
        <p:nvPicPr>
          <p:cNvPr id="19" name="Picture 18" descr="A blue square with black text&#10;&#10;Description automatically generated">
            <a:extLst>
              <a:ext uri="{FF2B5EF4-FFF2-40B4-BE49-F238E27FC236}">
                <a16:creationId xmlns:a16="http://schemas.microsoft.com/office/drawing/2014/main" id="{7E595B8C-32D9-9C46-1AA1-693350950D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321" y="4565106"/>
            <a:ext cx="1724921" cy="1660533"/>
          </a:xfrm>
          <a:prstGeom prst="rect">
            <a:avLst/>
          </a:prstGeom>
        </p:spPr>
      </p:pic>
      <p:pic>
        <p:nvPicPr>
          <p:cNvPr id="21" name="Picture 20" descr="A orange square with a microphone&#10;&#10;Description automatically generated">
            <a:extLst>
              <a:ext uri="{FF2B5EF4-FFF2-40B4-BE49-F238E27FC236}">
                <a16:creationId xmlns:a16="http://schemas.microsoft.com/office/drawing/2014/main" id="{F506D1DD-B3FB-E5C6-441E-A1E77FEB46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140" y="4565106"/>
            <a:ext cx="1724921" cy="1660533"/>
          </a:xfrm>
          <a:prstGeom prst="rect">
            <a:avLst/>
          </a:prstGeom>
        </p:spPr>
      </p:pic>
      <p:pic>
        <p:nvPicPr>
          <p:cNvPr id="10" name="Picture 9" descr="A colorful arrows with text&#10;&#10;Description automatically generated with medium confidence">
            <a:extLst>
              <a:ext uri="{FF2B5EF4-FFF2-40B4-BE49-F238E27FC236}">
                <a16:creationId xmlns:a16="http://schemas.microsoft.com/office/drawing/2014/main" id="{3717A8DA-5933-BB2B-17B2-95B82EC83B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6" b="92955" l="10000" r="90000">
                        <a14:foregroundMark x1="26601" y1="93127" x2="26601" y2="93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381" y="-250293"/>
            <a:ext cx="7205896" cy="2064001"/>
          </a:xfrm>
          <a:prstGeom prst="rect">
            <a:avLst/>
          </a:prstGeom>
        </p:spPr>
      </p:pic>
      <p:pic>
        <p:nvPicPr>
          <p:cNvPr id="24" name="Picture 23" descr="A colorful rooster logo&#10;&#10;Description automatically generated">
            <a:extLst>
              <a:ext uri="{FF2B5EF4-FFF2-40B4-BE49-F238E27FC236}">
                <a16:creationId xmlns:a16="http://schemas.microsoft.com/office/drawing/2014/main" id="{271EBEDC-EE16-0991-28EB-5C537F54A4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90" y="4888357"/>
            <a:ext cx="1776623" cy="1799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8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A close-up of a sign&#10;&#10;Description automatically generated">
            <a:extLst>
              <a:ext uri="{FF2B5EF4-FFF2-40B4-BE49-F238E27FC236}">
                <a16:creationId xmlns:a16="http://schemas.microsoft.com/office/drawing/2014/main" id="{23120B61-C502-D895-F533-B5474DD15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285" y="4248985"/>
            <a:ext cx="7878198" cy="2430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2926E-307C-6E47-5248-8C99D937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0"/>
            <a:ext cx="8250681" cy="1325563"/>
          </a:xfrm>
        </p:spPr>
        <p:txBody>
          <a:bodyPr/>
          <a:lstStyle/>
          <a:p>
            <a:r>
              <a:rPr lang="en-US" dirty="0"/>
              <a:t>Optional </a:t>
            </a:r>
            <a:r>
              <a:rPr lang="en-US" dirty="0" err="1"/>
              <a:t>Microcredentials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3764" y="1212405"/>
            <a:ext cx="9298236" cy="34103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To earn a </a:t>
            </a:r>
            <a:r>
              <a:rPr lang="en-US" b="1" dirty="0" err="1"/>
              <a:t>Microcredential</a:t>
            </a:r>
            <a:r>
              <a:rPr lang="en-US" dirty="0"/>
              <a:t>, you must:</a:t>
            </a:r>
          </a:p>
          <a:p>
            <a:pPr lvl="1"/>
            <a:r>
              <a:rPr lang="en-US" b="1" dirty="0"/>
              <a:t>Complete a 3 course </a:t>
            </a:r>
            <a:r>
              <a:rPr lang="en-US" b="1" dirty="0">
                <a:solidFill>
                  <a:srgbClr val="CC2127"/>
                </a:solidFill>
              </a:rPr>
              <a:t>Focus</a:t>
            </a:r>
            <a:r>
              <a:rPr lang="en-US" b="1" dirty="0"/>
              <a:t> </a:t>
            </a:r>
            <a:r>
              <a:rPr lang="en-US" dirty="0"/>
              <a:t>in a Pathway (courses outlined on </a:t>
            </a:r>
            <a:r>
              <a:rPr lang="en-US" dirty="0">
                <a:hlinkClick r:id="rId4"/>
              </a:rPr>
              <a:t>jsu.edu/</a:t>
            </a:r>
            <a:r>
              <a:rPr lang="en-US" dirty="0" err="1">
                <a:hlinkClick r:id="rId4"/>
              </a:rPr>
              <a:t>jaxmix</a:t>
            </a:r>
            <a:r>
              <a:rPr lang="en-US" dirty="0">
                <a:hlinkClick r:id="rId4"/>
              </a:rPr>
              <a:t>/pathways/focus </a:t>
            </a:r>
            <a:r>
              <a:rPr lang="en-US" dirty="0"/>
              <a:t>) AND</a:t>
            </a:r>
          </a:p>
          <a:p>
            <a:pPr lvl="1"/>
            <a:r>
              <a:rPr lang="en-US" b="1" dirty="0"/>
              <a:t>Attend </a:t>
            </a:r>
            <a:r>
              <a:rPr lang="en-US" b="1" dirty="0">
                <a:solidFill>
                  <a:srgbClr val="517F91"/>
                </a:solidFill>
              </a:rPr>
              <a:t>3 </a:t>
            </a:r>
            <a:r>
              <a:rPr lang="en-US" b="1" dirty="0">
                <a:solidFill>
                  <a:srgbClr val="517F9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</a:t>
            </a:r>
            <a:r>
              <a:rPr lang="en-US" b="1" dirty="0">
                <a:solidFill>
                  <a:srgbClr val="517F91"/>
                </a:solidFill>
              </a:rPr>
              <a:t> </a:t>
            </a:r>
            <a:r>
              <a:rPr lang="en-US" dirty="0"/>
              <a:t>aligned with a Pathway AND</a:t>
            </a:r>
          </a:p>
          <a:p>
            <a:pPr lvl="1"/>
            <a:r>
              <a:rPr lang="en-US" b="1" dirty="0"/>
              <a:t>Enroll in a </a:t>
            </a:r>
            <a:r>
              <a:rPr lang="en-US" b="1" dirty="0" err="1">
                <a:hlinkClick r:id="rId6"/>
              </a:rPr>
              <a:t>Microcredential</a:t>
            </a:r>
            <a:r>
              <a:rPr lang="en-US" b="1" dirty="0">
                <a:hlinkClick r:id="rId6"/>
              </a:rPr>
              <a:t> course</a:t>
            </a:r>
            <a:r>
              <a:rPr lang="en-US" b="1" dirty="0"/>
              <a:t> </a:t>
            </a:r>
            <a:r>
              <a:rPr lang="en-US" dirty="0"/>
              <a:t>aligned with the Pathway where you will submit a </a:t>
            </a:r>
            <a:r>
              <a:rPr lang="en-US" b="1" dirty="0">
                <a:solidFill>
                  <a:srgbClr val="9F005D"/>
                </a:solidFill>
              </a:rPr>
              <a:t>work product </a:t>
            </a:r>
            <a:r>
              <a:rPr lang="en-US" dirty="0"/>
              <a:t>(course/community service/leadership project) and write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reflection</a:t>
            </a:r>
            <a:r>
              <a:rPr lang="en-US" dirty="0"/>
              <a:t> on what you learned through earning your </a:t>
            </a:r>
            <a:r>
              <a:rPr lang="en-US" dirty="0" err="1"/>
              <a:t>microcredential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F9176-7661-1BE5-6C73-4D97D9487FB1}"/>
              </a:ext>
            </a:extLst>
          </p:cNvPr>
          <p:cNvSpPr txBox="1"/>
          <p:nvPr/>
        </p:nvSpPr>
        <p:spPr>
          <a:xfrm>
            <a:off x="9504371" y="6488668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5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926E-307C-6E47-5248-8C99D937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-7281"/>
            <a:ext cx="8250681" cy="1325563"/>
          </a:xfrm>
        </p:spPr>
        <p:txBody>
          <a:bodyPr/>
          <a:lstStyle/>
          <a:p>
            <a:r>
              <a:rPr lang="en-US" dirty="0"/>
              <a:t>Optional </a:t>
            </a:r>
            <a:r>
              <a:rPr lang="en-US" dirty="0" err="1"/>
              <a:t>Microcredentials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4706" y="1318282"/>
            <a:ext cx="8991814" cy="55397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Featured on your </a:t>
            </a:r>
            <a:r>
              <a:rPr lang="en-US" b="1" dirty="0"/>
              <a:t>transcript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Display</a:t>
            </a:r>
            <a:r>
              <a:rPr lang="en-US" dirty="0"/>
              <a:t> to potential employers on your resume, LinkedIn, professional website, etc. </a:t>
            </a:r>
          </a:p>
          <a:p>
            <a:pPr lvl="1"/>
            <a:r>
              <a:rPr lang="en-US" dirty="0"/>
              <a:t>Demonstrate your </a:t>
            </a:r>
            <a:r>
              <a:rPr lang="en-US" b="1" dirty="0"/>
              <a:t>accomplishments</a:t>
            </a:r>
            <a:r>
              <a:rPr lang="en-US" dirty="0"/>
              <a:t> within Jax MIX.</a:t>
            </a:r>
          </a:p>
          <a:p>
            <a:pPr lvl="1"/>
            <a:r>
              <a:rPr lang="en-US" dirty="0"/>
              <a:t>Places you </a:t>
            </a:r>
            <a:r>
              <a:rPr lang="en-US" b="1" dirty="0"/>
              <a:t>above</a:t>
            </a:r>
            <a:r>
              <a:rPr lang="en-US" dirty="0"/>
              <a:t> other candidates showing you went </a:t>
            </a:r>
            <a:r>
              <a:rPr lang="en-US" b="1" dirty="0"/>
              <a:t>beyond</a:t>
            </a:r>
            <a:r>
              <a:rPr lang="en-US" dirty="0"/>
              <a:t> what was required of you in Jax MIX.</a:t>
            </a:r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75" y="5058888"/>
            <a:ext cx="1776623" cy="179911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A1E920-FC1F-DB4B-3784-1A84D3494649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1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926E-307C-6E47-5248-8C99D937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67669"/>
            <a:ext cx="8772969" cy="1325563"/>
          </a:xfrm>
        </p:spPr>
        <p:txBody>
          <a:bodyPr>
            <a:normAutofit/>
          </a:bodyPr>
          <a:lstStyle/>
          <a:p>
            <a:r>
              <a:rPr lang="en-US" dirty="0"/>
              <a:t>Explore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4705" y="1427567"/>
            <a:ext cx="9223169" cy="5065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3"/>
              </a:rPr>
              <a:t>www.jsu.edu/jaxmix/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More Informational Resources</a:t>
            </a:r>
            <a:endParaRPr lang="en-US" dirty="0"/>
          </a:p>
          <a:p>
            <a:r>
              <a:rPr lang="en-US" dirty="0"/>
              <a:t>Jax MIX office</a:t>
            </a:r>
          </a:p>
          <a:p>
            <a:pPr lvl="1"/>
            <a:r>
              <a:rPr lang="en-US" dirty="0"/>
              <a:t>Brewer Hall 212</a:t>
            </a:r>
          </a:p>
          <a:p>
            <a:r>
              <a:rPr lang="en-US" dirty="0"/>
              <a:t>E-mail – Ask us about Jax MIX </a:t>
            </a:r>
            <a:r>
              <a:rPr lang="en-US" dirty="0">
                <a:hlinkClick r:id="rId5"/>
              </a:rPr>
              <a:t>Ambassadors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hlinkClick r:id="rId6"/>
              </a:rPr>
              <a:t>jaxmix@jsu.edu</a:t>
            </a:r>
            <a:endParaRPr lang="en-US" dirty="0"/>
          </a:p>
          <a:p>
            <a:r>
              <a:rPr lang="en-US" dirty="0"/>
              <a:t>Social Media</a:t>
            </a:r>
          </a:p>
          <a:p>
            <a:pPr lvl="1"/>
            <a:r>
              <a:rPr lang="en-US" dirty="0">
                <a:hlinkClick r:id="rId7"/>
              </a:rPr>
              <a:t>Instagram</a:t>
            </a:r>
            <a:r>
              <a:rPr lang="en-US" dirty="0"/>
              <a:t> &amp; </a:t>
            </a:r>
            <a:r>
              <a:rPr lang="en-US" dirty="0">
                <a:hlinkClick r:id="rId8"/>
              </a:rPr>
              <a:t>Facebook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92169-180D-2172-A34A-98C61CCFBCBF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5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8394" y="0"/>
            <a:ext cx="9173605" cy="5415630"/>
          </a:xfrm>
        </p:spPr>
        <p:txBody>
          <a:bodyPr>
            <a:normAutofit/>
          </a:bodyPr>
          <a:lstStyle/>
          <a:p>
            <a:r>
              <a:rPr lang="en-US" dirty="0"/>
              <a:t>Software that keeps track of your progress, awarding </a:t>
            </a:r>
            <a:r>
              <a:rPr lang="en-US" b="1" dirty="0"/>
              <a:t>milestone badges</a:t>
            </a:r>
            <a:r>
              <a:rPr lang="en-US" dirty="0"/>
              <a:t> for each accomplishment through Jax MIX.</a:t>
            </a:r>
          </a:p>
          <a:p>
            <a:pPr lvl="1"/>
            <a:r>
              <a:rPr lang="en-US" sz="2800" dirty="0"/>
              <a:t>You will earn a milestone badge for completing courses, attending events, starting a focus, and completing a focus.</a:t>
            </a:r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9322C0-CBEA-58F5-1217-E46E0DE88BED}"/>
              </a:ext>
            </a:extLst>
          </p:cNvPr>
          <p:cNvSpPr txBox="1">
            <a:spLocks/>
          </p:cNvSpPr>
          <p:nvPr/>
        </p:nvSpPr>
        <p:spPr>
          <a:xfrm>
            <a:off x="-44032" y="683046"/>
            <a:ext cx="2931308" cy="328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/>
              <a:t>Why should I visit</a:t>
            </a:r>
            <a:r>
              <a:rPr lang="en-US" sz="4400" b="1" dirty="0"/>
              <a:t> Credentials</a:t>
            </a:r>
          </a:p>
          <a:p>
            <a:pPr algn="ctr"/>
            <a:r>
              <a:rPr lang="en-US" sz="2800" dirty="0">
                <a:hlinkClick r:id="rId3"/>
              </a:rPr>
              <a:t>jsu.badgr.com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D5B98-553D-0AF1-BE27-2E3261B046EC}"/>
              </a:ext>
            </a:extLst>
          </p:cNvPr>
          <p:cNvSpPr txBox="1"/>
          <p:nvPr/>
        </p:nvSpPr>
        <p:spPr>
          <a:xfrm>
            <a:off x="10687248" y="6115574"/>
            <a:ext cx="150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 to Table of Contents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0D11F-3819-2C5A-B8C0-B22190DA4E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523" y="2495323"/>
            <a:ext cx="6938308" cy="4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1415" y="534750"/>
            <a:ext cx="8357192" cy="5415630"/>
          </a:xfrm>
        </p:spPr>
        <p:txBody>
          <a:bodyPr>
            <a:normAutofit/>
          </a:bodyPr>
          <a:lstStyle/>
          <a:p>
            <a:r>
              <a:rPr lang="en-US" dirty="0"/>
              <a:t>Software that keeps track of your progress through earning a </a:t>
            </a:r>
            <a:r>
              <a:rPr lang="en-US" dirty="0" err="1"/>
              <a:t>Microcredential</a:t>
            </a:r>
            <a:r>
              <a:rPr lang="en-US" dirty="0"/>
              <a:t>.</a:t>
            </a:r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9322C0-CBEA-58F5-1217-E46E0DE88BED}"/>
              </a:ext>
            </a:extLst>
          </p:cNvPr>
          <p:cNvSpPr txBox="1">
            <a:spLocks/>
          </p:cNvSpPr>
          <p:nvPr/>
        </p:nvSpPr>
        <p:spPr>
          <a:xfrm>
            <a:off x="-44032" y="683046"/>
            <a:ext cx="2931308" cy="328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/>
              <a:t>Why should I visit</a:t>
            </a:r>
            <a:r>
              <a:rPr lang="en-US" sz="4400" b="1" dirty="0"/>
              <a:t> Credentials</a:t>
            </a:r>
          </a:p>
          <a:p>
            <a:pPr algn="ctr"/>
            <a:r>
              <a:rPr lang="en-US" sz="2800" dirty="0">
                <a:hlinkClick r:id="rId3" action="ppaction://hlinkfile"/>
              </a:rPr>
              <a:t>jsu.badgr.com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80C75-E696-6AD4-771E-68E64EFBC2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676" y="2324559"/>
            <a:ext cx="8710670" cy="3868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598B5-86C0-C80F-1B0D-69941882D275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1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1415" y="534750"/>
            <a:ext cx="8357192" cy="1552495"/>
          </a:xfrm>
        </p:spPr>
        <p:txBody>
          <a:bodyPr>
            <a:normAutofit/>
          </a:bodyPr>
          <a:lstStyle/>
          <a:p>
            <a:r>
              <a:rPr lang="en-US" dirty="0"/>
              <a:t>Software that breaks down the steps to earning a </a:t>
            </a:r>
            <a:r>
              <a:rPr lang="en-US" dirty="0" err="1"/>
              <a:t>Microcredential</a:t>
            </a:r>
            <a:r>
              <a:rPr lang="en-US" dirty="0"/>
              <a:t>.</a:t>
            </a:r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9322C0-CBEA-58F5-1217-E46E0DE88BED}"/>
              </a:ext>
            </a:extLst>
          </p:cNvPr>
          <p:cNvSpPr txBox="1">
            <a:spLocks/>
          </p:cNvSpPr>
          <p:nvPr/>
        </p:nvSpPr>
        <p:spPr>
          <a:xfrm>
            <a:off x="-44032" y="683046"/>
            <a:ext cx="2931308" cy="328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/>
              <a:t>Why should I visit</a:t>
            </a:r>
            <a:r>
              <a:rPr lang="en-US" sz="4400" b="1" dirty="0"/>
              <a:t> Credentials</a:t>
            </a:r>
          </a:p>
          <a:p>
            <a:pPr algn="ctr"/>
            <a:r>
              <a:rPr lang="en-US" sz="2800" dirty="0">
                <a:hlinkClick r:id="rId3" action="ppaction://hlinkfile"/>
              </a:rPr>
              <a:t>jsu.badgr.com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74C99-6275-61F2-4AC2-1F2D6F18DA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90" y="1982980"/>
            <a:ext cx="8953041" cy="433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7431A-F6C6-E1AA-B409-3C1755A1021F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5740" y="396607"/>
            <a:ext cx="8989599" cy="1773715"/>
          </a:xfrm>
        </p:spPr>
        <p:txBody>
          <a:bodyPr>
            <a:normAutofit/>
          </a:bodyPr>
          <a:lstStyle/>
          <a:p>
            <a:r>
              <a:rPr lang="en-US" dirty="0"/>
              <a:t>Add your personal email so you always have access to your accomplishments in Credentials.</a:t>
            </a:r>
          </a:p>
          <a:p>
            <a:pPr lvl="1"/>
            <a:r>
              <a:rPr lang="en-US" dirty="0"/>
              <a:t>Watch this short video to show you how.</a:t>
            </a:r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9322C0-CBEA-58F5-1217-E46E0DE88BED}"/>
              </a:ext>
            </a:extLst>
          </p:cNvPr>
          <p:cNvSpPr txBox="1">
            <a:spLocks/>
          </p:cNvSpPr>
          <p:nvPr/>
        </p:nvSpPr>
        <p:spPr>
          <a:xfrm>
            <a:off x="-44032" y="683046"/>
            <a:ext cx="2931308" cy="328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/>
              <a:t>Why should I visit</a:t>
            </a:r>
            <a:r>
              <a:rPr lang="en-US" sz="4400" b="1" dirty="0"/>
              <a:t> Credentials</a:t>
            </a:r>
          </a:p>
          <a:p>
            <a:pPr algn="ctr"/>
            <a:r>
              <a:rPr lang="en-US" sz="2800" dirty="0">
                <a:hlinkClick r:id="rId3" action="ppaction://hlinkfile"/>
              </a:rPr>
              <a:t>jsu.badgr.com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36659-509E-9CAE-05DE-44719C453F41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 to Table of Contents</a:t>
            </a:r>
            <a:endParaRPr lang="en-US" dirty="0"/>
          </a:p>
        </p:txBody>
      </p:sp>
      <p:pic>
        <p:nvPicPr>
          <p:cNvPr id="6" name="Picture 5" descr="Animation showing how to access Credentials&#10;">
            <a:extLst>
              <a:ext uri="{FF2B5EF4-FFF2-40B4-BE49-F238E27FC236}">
                <a16:creationId xmlns:a16="http://schemas.microsoft.com/office/drawing/2014/main" id="{56C0DC55-E7BA-806E-1766-FA2C93933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539" y="2193970"/>
            <a:ext cx="7620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9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926E-307C-6E47-5248-8C99D937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5" y="-235567"/>
            <a:ext cx="8250681" cy="1325563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8830" y="712137"/>
            <a:ext cx="9456264" cy="63528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General Education</a:t>
            </a:r>
            <a:r>
              <a:rPr lang="en-US" sz="3400" dirty="0"/>
              <a:t>?............................................</a:t>
            </a:r>
          </a:p>
          <a:p>
            <a:r>
              <a:rPr lang="en-US" dirty="0"/>
              <a:t>What is Jax MIX</a:t>
            </a:r>
            <a:r>
              <a:rPr lang="en-US" sz="3400" dirty="0"/>
              <a:t>?................................................................</a:t>
            </a:r>
          </a:p>
          <a:p>
            <a:r>
              <a:rPr lang="en-US" dirty="0"/>
              <a:t>Requirements in Jax MIX</a:t>
            </a:r>
            <a:r>
              <a:rPr lang="en-US" sz="3400" dirty="0"/>
              <a:t>.................................................</a:t>
            </a:r>
          </a:p>
          <a:p>
            <a:r>
              <a:rPr lang="en-US" dirty="0"/>
              <a:t>Pathways Explained</a:t>
            </a:r>
            <a:r>
              <a:rPr lang="en-US" sz="3400" dirty="0"/>
              <a:t>............................................................</a:t>
            </a:r>
          </a:p>
          <a:p>
            <a:pPr lvl="1"/>
            <a:r>
              <a:rPr lang="en-US" dirty="0"/>
              <a:t>How to Earn a Focus in a Pathway</a:t>
            </a:r>
            <a:r>
              <a:rPr lang="en-US" sz="3400" dirty="0"/>
              <a:t>.....................................</a:t>
            </a:r>
          </a:p>
          <a:p>
            <a:r>
              <a:rPr lang="en-US" dirty="0"/>
              <a:t>Events Explained</a:t>
            </a:r>
            <a:r>
              <a:rPr lang="en-US" sz="3400" dirty="0"/>
              <a:t>................................................................</a:t>
            </a:r>
          </a:p>
          <a:p>
            <a:r>
              <a:rPr lang="en-US" dirty="0"/>
              <a:t>Work Product and MIX Course Explained</a:t>
            </a:r>
            <a:r>
              <a:rPr lang="en-US" sz="3400" dirty="0"/>
              <a:t>.................</a:t>
            </a:r>
          </a:p>
          <a:p>
            <a:r>
              <a:rPr lang="en-US" dirty="0" err="1"/>
              <a:t>Microcredentials</a:t>
            </a:r>
            <a:r>
              <a:rPr lang="en-US" dirty="0"/>
              <a:t> Explained </a:t>
            </a:r>
            <a:r>
              <a:rPr lang="en-US" sz="3400" dirty="0"/>
              <a:t>.............................................</a:t>
            </a:r>
          </a:p>
          <a:p>
            <a:pPr lvl="1"/>
            <a:r>
              <a:rPr lang="en-US" dirty="0"/>
              <a:t>Steps to Earning a </a:t>
            </a:r>
            <a:r>
              <a:rPr lang="en-US" dirty="0" err="1"/>
              <a:t>Microcredential</a:t>
            </a:r>
            <a:r>
              <a:rPr lang="en-US" sz="3400" dirty="0"/>
              <a:t>.....................................</a:t>
            </a:r>
          </a:p>
          <a:p>
            <a:pPr lvl="1"/>
            <a:r>
              <a:rPr lang="en-US" dirty="0"/>
              <a:t>Benefits..............................................</a:t>
            </a:r>
            <a:r>
              <a:rPr lang="en-US" sz="3400" dirty="0"/>
              <a:t>.....................................</a:t>
            </a:r>
          </a:p>
          <a:p>
            <a:r>
              <a:rPr lang="en-US" dirty="0"/>
              <a:t>Jax MIX Resources</a:t>
            </a:r>
            <a:r>
              <a:rPr lang="en-US" sz="3400" dirty="0"/>
              <a:t>.............................................................</a:t>
            </a:r>
          </a:p>
          <a:p>
            <a:r>
              <a:rPr lang="en-US" dirty="0"/>
              <a:t>Why should I visit Credentials?</a:t>
            </a:r>
            <a:r>
              <a:rPr lang="en-US" sz="3400" dirty="0"/>
              <a:t>.......................................</a:t>
            </a:r>
          </a:p>
          <a:p>
            <a:pPr lvl="1"/>
            <a:r>
              <a:rPr lang="en-US" dirty="0"/>
              <a:t>Adding your personal email</a:t>
            </a:r>
            <a:r>
              <a:rPr lang="en-US" sz="3400" dirty="0"/>
              <a:t>.................................................</a:t>
            </a:r>
          </a:p>
          <a:p>
            <a:endParaRPr lang="en-US" dirty="0"/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26FB8-4547-674E-1399-5039AA7EF13B}"/>
              </a:ext>
            </a:extLst>
          </p:cNvPr>
          <p:cNvSpPr txBox="1"/>
          <p:nvPr/>
        </p:nvSpPr>
        <p:spPr>
          <a:xfrm>
            <a:off x="11165701" y="634407"/>
            <a:ext cx="12192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Garamond" panose="02020404030301010803" pitchFamily="18" charset="0"/>
                <a:hlinkClick r:id="rId3" action="ppaction://hlinksldjump"/>
              </a:rPr>
              <a:t>3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4" action="ppaction://hlinksldjump"/>
              </a:rPr>
              <a:t>4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5" action="ppaction://hlinksldjump"/>
              </a:rPr>
              <a:t>5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6" action="ppaction://hlinksldjump"/>
              </a:rPr>
              <a:t>6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7" action="ppaction://hlinksldjump"/>
              </a:rPr>
              <a:t>7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8" action="ppaction://hlinksldjump"/>
              </a:rPr>
              <a:t>8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9" action="ppaction://hlinksldjump"/>
              </a:rPr>
              <a:t>9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10" action="ppaction://hlinksldjump"/>
              </a:rPr>
              <a:t>10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11" action="ppaction://hlinksldjump"/>
              </a:rPr>
              <a:t>11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12" action="ppaction://hlinksldjump"/>
              </a:rPr>
              <a:t>12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13" action="ppaction://hlinksldjump"/>
              </a:rPr>
              <a:t>13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14" action="ppaction://hlinksldjump"/>
              </a:rPr>
              <a:t>14-16</a:t>
            </a:r>
            <a:endParaRPr lang="en-US" sz="3100" dirty="0">
              <a:latin typeface="Garamond" panose="02020404030301010803" pitchFamily="18" charset="0"/>
            </a:endParaRPr>
          </a:p>
          <a:p>
            <a:r>
              <a:rPr lang="en-US" sz="3100" dirty="0">
                <a:latin typeface="Garamond" panose="02020404030301010803" pitchFamily="18" charset="0"/>
                <a:hlinkClick r:id="rId15" action="ppaction://hlinksldjump"/>
              </a:rPr>
              <a:t>17</a:t>
            </a:r>
            <a:endParaRPr lang="en-US" sz="31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4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926E-307C-6E47-5248-8C99D937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General Education?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Common Answers</a:t>
            </a:r>
          </a:p>
          <a:p>
            <a:pPr lvl="1"/>
            <a:r>
              <a:rPr lang="en-US" dirty="0"/>
              <a:t>“Core Classes”</a:t>
            </a:r>
          </a:p>
          <a:p>
            <a:pPr lvl="1"/>
            <a:r>
              <a:rPr lang="en-US" dirty="0"/>
              <a:t>“Basics”</a:t>
            </a:r>
          </a:p>
          <a:p>
            <a:pPr lvl="1"/>
            <a:r>
              <a:rPr lang="en-US" dirty="0"/>
              <a:t>“Required Courses before your Major”</a:t>
            </a:r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C7DC5F-DAD3-3B1B-1FA9-E1B58C8E6332}"/>
              </a:ext>
            </a:extLst>
          </p:cNvPr>
          <p:cNvSpPr txBox="1"/>
          <p:nvPr/>
        </p:nvSpPr>
        <p:spPr>
          <a:xfrm>
            <a:off x="9504371" y="6323189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2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926E-307C-6E47-5248-8C99D937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Jax MIX?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5174" y="1605203"/>
            <a:ext cx="5001414" cy="5335222"/>
          </a:xfrm>
        </p:spPr>
        <p:txBody>
          <a:bodyPr>
            <a:normAutofit/>
          </a:bodyPr>
          <a:lstStyle/>
          <a:p>
            <a:r>
              <a:rPr lang="en-US" dirty="0"/>
              <a:t>Jax MIX is Jax State’s general education program</a:t>
            </a:r>
          </a:p>
          <a:p>
            <a:pPr lvl="1"/>
            <a:r>
              <a:rPr lang="en-US" dirty="0"/>
              <a:t>Mission: Develop the human first by investigating the human condition that is common to all of us before we depart on our individual paths of vocational training.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pic>
        <p:nvPicPr>
          <p:cNvPr id="5" name="Content Placeholder 4" descr="A colorful circle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29117475-8653-ACDD-64DF-7485DD43C6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056" y="1505820"/>
            <a:ext cx="4134837" cy="3846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5D60C-9F14-10A8-A059-3E3D1B2B20BA}"/>
              </a:ext>
            </a:extLst>
          </p:cNvPr>
          <p:cNvSpPr txBox="1"/>
          <p:nvPr/>
        </p:nvSpPr>
        <p:spPr>
          <a:xfrm>
            <a:off x="9504371" y="6323189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8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4706" y="1402395"/>
            <a:ext cx="8639275" cy="5065310"/>
          </a:xfrm>
        </p:spPr>
        <p:txBody>
          <a:bodyPr>
            <a:normAutofit/>
          </a:bodyPr>
          <a:lstStyle/>
          <a:p>
            <a:r>
              <a:rPr lang="en-US" dirty="0"/>
              <a:t>Jax MIX’s courses are split into 4 </a:t>
            </a:r>
            <a:r>
              <a:rPr lang="en-US" dirty="0">
                <a:hlinkClick r:id="rId3"/>
              </a:rPr>
              <a:t>emphasis areas.</a:t>
            </a:r>
            <a:r>
              <a:rPr lang="en-US" dirty="0"/>
              <a:t> You are </a:t>
            </a:r>
            <a:r>
              <a:rPr lang="en-US" b="1" dirty="0"/>
              <a:t>required</a:t>
            </a:r>
            <a:r>
              <a:rPr lang="en-US" dirty="0"/>
              <a:t> by the state to  complete these hours within Jax MIX.</a:t>
            </a:r>
          </a:p>
        </p:txBody>
      </p:sp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8B5D65-E087-28BD-6BAA-DC2870B1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06" y="0"/>
            <a:ext cx="9201136" cy="1325563"/>
          </a:xfrm>
        </p:spPr>
        <p:txBody>
          <a:bodyPr>
            <a:normAutofit/>
          </a:bodyPr>
          <a:lstStyle/>
          <a:p>
            <a:r>
              <a:rPr lang="en-US" dirty="0"/>
              <a:t>Jax MIX=General 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FF6F9-B063-8A22-81A8-9FBFC8799490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Back to Table of Contents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30E66-2525-978D-7199-FC442635C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706" y="3123192"/>
            <a:ext cx="8859555" cy="2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0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536FEB-211A-F1FB-12FD-E3AACFFE1559}"/>
              </a:ext>
            </a:extLst>
          </p:cNvPr>
          <p:cNvSpPr/>
          <p:nvPr/>
        </p:nvSpPr>
        <p:spPr>
          <a:xfrm>
            <a:off x="0" y="0"/>
            <a:ext cx="2950329" cy="463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7788" y="1662121"/>
            <a:ext cx="8993895" cy="43194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Opportunity to focus your studies with a </a:t>
            </a:r>
            <a:r>
              <a:rPr lang="en-US" b="1" dirty="0"/>
              <a:t>goal</a:t>
            </a:r>
            <a:r>
              <a:rPr lang="en-US" dirty="0"/>
              <a:t> in mind. </a:t>
            </a:r>
          </a:p>
          <a:p>
            <a:r>
              <a:rPr lang="en-US" dirty="0"/>
              <a:t>Many of the courses within these pathways you have taken or will take during your time in general education!</a:t>
            </a:r>
          </a:p>
          <a:p>
            <a:r>
              <a:rPr lang="en-US" dirty="0"/>
              <a:t>Talk to your </a:t>
            </a:r>
            <a:r>
              <a:rPr lang="en-US" b="1" dirty="0">
                <a:hlinkClick r:id="rId4"/>
              </a:rPr>
              <a:t>advisor</a:t>
            </a:r>
            <a:r>
              <a:rPr lang="en-US" dirty="0"/>
              <a:t> if you are interested in completing a Focus. They can suggest the best course of action.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4AC55B-5AAB-B0A6-4E32-CB3F4ACB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37" y="0"/>
            <a:ext cx="889894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Optional</a:t>
            </a:r>
            <a:r>
              <a:rPr lang="en-US" dirty="0"/>
              <a:t> Pathways within Jax MIX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BB771-CF38-FB00-58A5-8287F5520E8C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Back to Table of Contents</a:t>
            </a:r>
            <a:endParaRPr lang="en-US" dirty="0"/>
          </a:p>
        </p:txBody>
      </p:sp>
      <p:pic>
        <p:nvPicPr>
          <p:cNvPr id="1026" name="Picture 2" descr="Arrow Click Sticker by Sheds Direct Ireland - Find &amp; Share on GIPHY">
            <a:extLst>
              <a:ext uri="{FF2B5EF4-FFF2-40B4-BE49-F238E27FC236}">
                <a16:creationId xmlns:a16="http://schemas.microsoft.com/office/drawing/2014/main" id="{198A427F-ECA4-A4B6-58B5-1502F406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651" y="5195879"/>
            <a:ext cx="1799112" cy="17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FF26C-69BD-3B15-0B0D-CDB1DFBB54BC}"/>
              </a:ext>
            </a:extLst>
          </p:cNvPr>
          <p:cNvSpPr txBox="1"/>
          <p:nvPr/>
        </p:nvSpPr>
        <p:spPr>
          <a:xfrm>
            <a:off x="3938420" y="5910769"/>
            <a:ext cx="737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next few sides will explain each step in the graphic in further detail</a:t>
            </a:r>
          </a:p>
        </p:txBody>
      </p:sp>
      <p:pic>
        <p:nvPicPr>
          <p:cNvPr id="8" name="Picture 7" descr="A colorful arrows with text&#10;&#10;Description automatically generated with medium confidence">
            <a:extLst>
              <a:ext uri="{FF2B5EF4-FFF2-40B4-BE49-F238E27FC236}">
                <a16:creationId xmlns:a16="http://schemas.microsoft.com/office/drawing/2014/main" id="{5BE61EF4-270C-9334-739F-BA901D9CA5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0" y="0"/>
            <a:ext cx="2573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1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4D7FA014-BC19-4CF8-77AD-4B123E2E7C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pic>
        <p:nvPicPr>
          <p:cNvPr id="11" name="Picture 10" descr="A blue square with black text&#10;&#10;Description automatically generated">
            <a:extLst>
              <a:ext uri="{FF2B5EF4-FFF2-40B4-BE49-F238E27FC236}">
                <a16:creationId xmlns:a16="http://schemas.microsoft.com/office/drawing/2014/main" id="{D69A3B1C-5E22-A3BF-7CDA-45EEF41AA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480" y="4637675"/>
            <a:ext cx="8429625" cy="167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46EBF2-14A9-4441-55DE-4F9C5A1C2F47}"/>
              </a:ext>
            </a:extLst>
          </p:cNvPr>
          <p:cNvSpPr/>
          <p:nvPr/>
        </p:nvSpPr>
        <p:spPr>
          <a:xfrm>
            <a:off x="0" y="0"/>
            <a:ext cx="2950329" cy="463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13C7-1530-5777-8741-94A36883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48" y="1977242"/>
            <a:ext cx="11620500" cy="3170390"/>
          </a:xfrm>
        </p:spPr>
        <p:txBody>
          <a:bodyPr>
            <a:normAutofit/>
          </a:bodyPr>
          <a:lstStyle/>
          <a:p>
            <a:r>
              <a:rPr lang="en-US" dirty="0"/>
              <a:t>To complete a </a:t>
            </a:r>
            <a:r>
              <a:rPr lang="en-US" b="1" dirty="0"/>
              <a:t>Focus</a:t>
            </a:r>
            <a:r>
              <a:rPr lang="en-US" dirty="0"/>
              <a:t> in a Pathway you must complete 1 course from each of these 3 categories:</a:t>
            </a:r>
          </a:p>
          <a:p>
            <a:pPr lvl="1"/>
            <a:r>
              <a:rPr lang="en-US" dirty="0"/>
              <a:t>Course 1, Course 2, and Course 3. </a:t>
            </a:r>
          </a:p>
          <a:p>
            <a:r>
              <a:rPr lang="en-US" dirty="0"/>
              <a:t>Courses in each category for each pathway are outlined on </a:t>
            </a:r>
            <a:r>
              <a:rPr lang="en-US" dirty="0">
                <a:hlinkClick r:id="rId5"/>
              </a:rPr>
              <a:t>jsu.edu/</a:t>
            </a:r>
            <a:r>
              <a:rPr lang="en-US" dirty="0" err="1">
                <a:hlinkClick r:id="rId5"/>
              </a:rPr>
              <a:t>jaxmix</a:t>
            </a:r>
            <a:r>
              <a:rPr lang="en-US" dirty="0">
                <a:hlinkClick r:id="rId5"/>
              </a:rPr>
              <a:t>/pathways/focus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02E36-C8BB-8502-A30E-E3ED52E94815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sldjump"/>
              </a:rPr>
              <a:t>Back to Table of Contents</a:t>
            </a:r>
            <a:endParaRPr lang="en-US" dirty="0"/>
          </a:p>
        </p:txBody>
      </p:sp>
      <p:pic>
        <p:nvPicPr>
          <p:cNvPr id="20" name="Picture 19" descr="A colorful arrows with text&#10;&#10;Description automatically generated with medium confidence">
            <a:extLst>
              <a:ext uri="{FF2B5EF4-FFF2-40B4-BE49-F238E27FC236}">
                <a16:creationId xmlns:a16="http://schemas.microsoft.com/office/drawing/2014/main" id="{9EF97056-34EF-5E77-3828-1E43E84C93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5" b="90955" l="10000" r="90000">
                        <a14:foregroundMark x1="27340" y1="90955" x2="27340" y2="90955"/>
                        <a14:foregroundMark x1="70739" y1="9045" x2="70739" y2="9045"/>
                        <a14:foregroundMark x1="74877" y1="8375" x2="74877" y2="8375"/>
                        <a14:foregroundMark x1="69852" y1="8375" x2="76207" y2="9548"/>
                        <a14:foregroundMark x1="75123" y1="9045" x2="76305" y2="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403" y="-159055"/>
            <a:ext cx="7245370" cy="21322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CB4980-F2E1-6AD0-F506-FEE0B0EE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329234"/>
            <a:ext cx="889894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First Step to Earn a </a:t>
            </a:r>
            <a:r>
              <a:rPr lang="en-US" dirty="0" err="1"/>
              <a:t>Microcredential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9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3D603-BDB4-62B1-8FC4-9C4DC3B25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rooster logo&#10;&#10;Description automatically generated">
            <a:extLst>
              <a:ext uri="{FF2B5EF4-FFF2-40B4-BE49-F238E27FC236}">
                <a16:creationId xmlns:a16="http://schemas.microsoft.com/office/drawing/2014/main" id="{930775A4-5FE1-53B6-3B1B-80C1B1E0C8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52" y="5012509"/>
            <a:ext cx="1776623" cy="1799112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712C0-BC6A-47FE-B59E-82D82D517367}"/>
              </a:ext>
            </a:extLst>
          </p:cNvPr>
          <p:cNvSpPr/>
          <p:nvPr/>
        </p:nvSpPr>
        <p:spPr>
          <a:xfrm>
            <a:off x="0" y="0"/>
            <a:ext cx="2950329" cy="463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59A16-5E09-F0C5-5D60-0F79228BB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625" y="1977242"/>
            <a:ext cx="11009005" cy="3576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Another step to earn a microcredential is to attend 3 </a:t>
            </a:r>
            <a:r>
              <a:rPr lang="en-US" b="1" dirty="0"/>
              <a:t>Events</a:t>
            </a:r>
            <a:r>
              <a:rPr lang="en-US" dirty="0"/>
              <a:t> existing within a Pathway before, during, or after completing a focus. </a:t>
            </a:r>
          </a:p>
          <a:p>
            <a:pPr lvl="1"/>
            <a:r>
              <a:rPr lang="en-US" dirty="0"/>
              <a:t>Scan the Jax MIX QR code at each event to record your attendance in </a:t>
            </a:r>
            <a:r>
              <a:rPr lang="en-US" dirty="0">
                <a:hlinkClick r:id="rId4" action="ppaction://hlinksldjump"/>
              </a:rPr>
              <a:t>Credentials</a:t>
            </a:r>
            <a:r>
              <a:rPr lang="en-US" dirty="0"/>
              <a:t>.</a:t>
            </a:r>
          </a:p>
          <a:p>
            <a:r>
              <a:rPr lang="en-US" dirty="0"/>
              <a:t>To see details of upcoming events in each pathway visit </a:t>
            </a:r>
            <a:r>
              <a:rPr lang="en-US" dirty="0">
                <a:hlinkClick r:id="rId5"/>
              </a:rPr>
              <a:t>jsu.edu/</a:t>
            </a:r>
            <a:r>
              <a:rPr lang="en-US" dirty="0" err="1">
                <a:hlinkClick r:id="rId5"/>
              </a:rPr>
              <a:t>jaxmix</a:t>
            </a:r>
            <a:r>
              <a:rPr lang="en-US" dirty="0">
                <a:hlinkClick r:id="rId5"/>
              </a:rPr>
              <a:t>/pathways/events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057CE-9330-B38D-481B-82A0435EF610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sldjump"/>
              </a:rPr>
              <a:t>Back to Table of Contents</a:t>
            </a:r>
            <a:endParaRPr lang="en-US" dirty="0"/>
          </a:p>
        </p:txBody>
      </p:sp>
      <p:pic>
        <p:nvPicPr>
          <p:cNvPr id="8" name="Picture 7" descr="A colorful arrows with text&#10;&#10;Description automatically generated with medium confidence">
            <a:extLst>
              <a:ext uri="{FF2B5EF4-FFF2-40B4-BE49-F238E27FC236}">
                <a16:creationId xmlns:a16="http://schemas.microsoft.com/office/drawing/2014/main" id="{5A11824C-CD98-C093-A36A-ACEE45504D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9" b="93846" l="10000" r="90000">
                        <a14:foregroundMark x1="27488" y1="7350" x2="27488" y2="7350"/>
                        <a14:foregroundMark x1="73153" y1="94017" x2="73153" y2="94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9370" y="-144246"/>
            <a:ext cx="7245370" cy="20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863E-044A-E949-3070-0112E4D79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7FA1F-76B0-F60C-FD57-BB0684D6A353}"/>
              </a:ext>
            </a:extLst>
          </p:cNvPr>
          <p:cNvSpPr/>
          <p:nvPr/>
        </p:nvSpPr>
        <p:spPr>
          <a:xfrm>
            <a:off x="0" y="0"/>
            <a:ext cx="2950329" cy="463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CC251-E413-1F3C-95F0-5BC31506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586" y="1694706"/>
            <a:ext cx="7534128" cy="2155232"/>
          </a:xfrm>
        </p:spPr>
        <p:txBody>
          <a:bodyPr>
            <a:normAutofit fontScale="92500"/>
          </a:bodyPr>
          <a:lstStyle/>
          <a:p>
            <a:r>
              <a:rPr lang="en-US" dirty="0"/>
              <a:t>Once you complete a focus, you can register for the </a:t>
            </a:r>
            <a:r>
              <a:rPr lang="en-US" b="1" dirty="0">
                <a:hlinkClick r:id="rId3"/>
              </a:rPr>
              <a:t>MIX course</a:t>
            </a:r>
            <a:r>
              <a:rPr lang="en-US" b="1" dirty="0"/>
              <a:t> </a:t>
            </a:r>
            <a:r>
              <a:rPr lang="en-US" dirty="0"/>
              <a:t>associated with that </a:t>
            </a:r>
            <a:r>
              <a:rPr lang="en-US" dirty="0" err="1"/>
              <a:t>microcredential</a:t>
            </a:r>
            <a:r>
              <a:rPr lang="en-US" dirty="0"/>
              <a:t> through Banner, just like you would any college course.</a:t>
            </a:r>
          </a:p>
        </p:txBody>
      </p:sp>
      <p:pic>
        <p:nvPicPr>
          <p:cNvPr id="9" name="Picture 8" descr="A colorful arrows with text&#10;&#10;Description automatically generated with medium confidence">
            <a:extLst>
              <a:ext uri="{FF2B5EF4-FFF2-40B4-BE49-F238E27FC236}">
                <a16:creationId xmlns:a16="http://schemas.microsoft.com/office/drawing/2014/main" id="{E1C0C40D-DA51-42C7-597B-06BF726981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49" b="95940" l="10000" r="90000">
                        <a14:foregroundMark x1="74828" y1="9065" x2="74828" y2="9065"/>
                        <a14:foregroundMark x1="74236" y1="91974" x2="74236" y2="91974"/>
                        <a14:foregroundMark x1="73744" y1="95940" x2="73498" y2="80453"/>
                        <a14:foregroundMark x1="73498" y1="80453" x2="68227" y2="69783"/>
                        <a14:foregroundMark x1="68227" y1="69783" x2="26305" y2="71860"/>
                        <a14:foregroundMark x1="26305" y1="71860" x2="26158" y2="57129"/>
                        <a14:foregroundMark x1="27143" y1="47875" x2="27488" y2="30973"/>
                        <a14:foregroundMark x1="27488" y1="30973" x2="39064" y2="24079"/>
                        <a14:foregroundMark x1="39064" y1="24079" x2="66995" y2="26346"/>
                        <a14:foregroundMark x1="66995" y1="26346" x2="72118" y2="16525"/>
                        <a14:foregroundMark x1="72118" y1="16525" x2="72020" y2="7649"/>
                        <a14:foregroundMark x1="40591" y1="73466" x2="46847" y2="73654"/>
                        <a14:foregroundMark x1="46847" y1="73654" x2="56650" y2="72805"/>
                        <a14:foregroundMark x1="56650" y1="72805" x2="59655" y2="72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029" y="-255281"/>
            <a:ext cx="7245370" cy="3780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4357CB-CE37-6535-2855-E278204F196B}"/>
              </a:ext>
            </a:extLst>
          </p:cNvPr>
          <p:cNvSpPr txBox="1"/>
          <p:nvPr/>
        </p:nvSpPr>
        <p:spPr>
          <a:xfrm>
            <a:off x="2098307" y="3570165"/>
            <a:ext cx="10093693" cy="318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Within this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free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icrocredential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 course, you will submit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5927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reflection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 on how your focus courses, event attendance, 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F005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work product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achieve the competencies and skills of the Jax MIX microcredential.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work product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 can include a longer traditional project from any course, an internship, study abroad, research, community service, etc. that relates to the Jax MIX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microcredential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 descr="A colorful rooster logo&#10;&#10;Description automatically generated">
            <a:extLst>
              <a:ext uri="{FF2B5EF4-FFF2-40B4-BE49-F238E27FC236}">
                <a16:creationId xmlns:a16="http://schemas.microsoft.com/office/drawing/2014/main" id="{86085487-0673-E6F4-FE58-9B8FFEB323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4880758"/>
            <a:ext cx="1776623" cy="1799112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1CBBBB-4FAE-5CFA-B8C7-8E5AB9D0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329234"/>
            <a:ext cx="889894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Final Steps to Earn a </a:t>
            </a:r>
            <a:r>
              <a:rPr lang="en-US" dirty="0" err="1"/>
              <a:t>Microcredential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B43F29-C951-242E-F452-7882CE0C1580}"/>
              </a:ext>
            </a:extLst>
          </p:cNvPr>
          <p:cNvSpPr txBox="1"/>
          <p:nvPr/>
        </p:nvSpPr>
        <p:spPr>
          <a:xfrm>
            <a:off x="9504371" y="6318137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72807"/>
      </p:ext>
    </p:extLst>
  </p:cSld>
  <p:clrMapOvr>
    <a:masterClrMapping/>
  </p:clrMapOvr>
</p:sld>
</file>

<file path=ppt/theme/theme1.xml><?xml version="1.0" encoding="utf-8"?>
<a:theme xmlns:a="http://schemas.openxmlformats.org/drawingml/2006/main" name="JSU Defaul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1D021E-DB08-734E-98DC-F06C81C75A9B}" vid="{3637F862-5279-A94E-94DC-74D451B000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JSU Default Template</Template>
  <TotalTime>12855</TotalTime>
  <Words>889</Words>
  <Application>Microsoft Office PowerPoint</Application>
  <PresentationFormat>Widescreen</PresentationFormat>
  <Paragraphs>120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JSU Default Template</vt:lpstr>
      <vt:lpstr>Jax MIX</vt:lpstr>
      <vt:lpstr>Table of Contents</vt:lpstr>
      <vt:lpstr>What is General Education?</vt:lpstr>
      <vt:lpstr>What is Jax MIX?</vt:lpstr>
      <vt:lpstr>Jax MIX=General Education</vt:lpstr>
      <vt:lpstr>Optional Pathways within Jax MIX</vt:lpstr>
      <vt:lpstr>The First Step to Earn a Microcredential</vt:lpstr>
      <vt:lpstr>PowerPoint Presentation</vt:lpstr>
      <vt:lpstr>The Final Steps to Earn a Microcredential</vt:lpstr>
      <vt:lpstr>PowerPoint Presentation</vt:lpstr>
      <vt:lpstr>Optional Microcredentials</vt:lpstr>
      <vt:lpstr>Optional Microcredentials</vt:lpstr>
      <vt:lpstr>Explore More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Newsome</cp:lastModifiedBy>
  <cp:revision>21</cp:revision>
  <dcterms:created xsi:type="dcterms:W3CDTF">2023-08-11T13:56:07Z</dcterms:created>
  <dcterms:modified xsi:type="dcterms:W3CDTF">2025-01-29T16:40:53Z</dcterms:modified>
</cp:coreProperties>
</file>