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58" r:id="rId6"/>
    <p:sldId id="268" r:id="rId7"/>
    <p:sldId id="272" r:id="rId8"/>
    <p:sldId id="274" r:id="rId9"/>
    <p:sldId id="269" r:id="rId10"/>
    <p:sldId id="273" r:id="rId11"/>
    <p:sldId id="270" r:id="rId12"/>
    <p:sldId id="275" r:id="rId13"/>
    <p:sldId id="276" r:id="rId14"/>
    <p:sldId id="277" r:id="rId15"/>
    <p:sldId id="259" r:id="rId16"/>
    <p:sldId id="266" r:id="rId17"/>
    <p:sldId id="278"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0704" autoAdjust="0"/>
  </p:normalViewPr>
  <p:slideViewPr>
    <p:cSldViewPr snapToGrid="0">
      <p:cViewPr varScale="1">
        <p:scale>
          <a:sx n="159" d="100"/>
          <a:sy n="159" d="100"/>
        </p:scale>
        <p:origin x="306" y="1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3.png"/></Relationships>
</file>

<file path=ppt/diagrams/_rels/data3.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FE81FEC-2664-411F-AEB3-065F29F52751}">
      <dgm:prSet custT="1"/>
      <dgm:spPr/>
      <dgm:t>
        <a:bodyPr lIns="182880" tIns="182880" rIns="182880" bIns="182880"/>
        <a:lstStyle/>
        <a:p>
          <a:pPr marL="0" lvl="0" indent="0" algn="l" defTabSz="666750" rtl="0">
            <a:lnSpc>
              <a:spcPct val="100000"/>
            </a:lnSpc>
            <a:spcBef>
              <a:spcPct val="0"/>
            </a:spcBef>
            <a:spcAft>
              <a:spcPct val="35000"/>
            </a:spcAft>
            <a:buNone/>
          </a:pPr>
          <a:endParaRPr lang="en-US" sz="1400" kern="1200" spc="50" baseline="0" dirty="0">
            <a:solidFill>
              <a:prstClr val="black">
                <a:hueOff val="0"/>
                <a:satOff val="0"/>
                <a:lumOff val="0"/>
                <a:alphaOff val="0"/>
              </a:prstClr>
            </a:solidFill>
            <a:latin typeface="Tenorite"/>
            <a:ea typeface="+mn-ea"/>
            <a:cs typeface="+mn-cs"/>
          </a:endParaRPr>
        </a:p>
      </dgm:t>
    </dgm:pt>
    <dgm:pt modelId="{BCBC007E-0269-421B-9C41-DE26D5C3A822}" type="parTrans" cxnId="{711E093C-AD42-45A4-8D40-A2D39702062E}">
      <dgm:prSet/>
      <dgm:spPr/>
      <dgm:t>
        <a:bodyPr/>
        <a:lstStyle/>
        <a:p>
          <a:endParaRPr lang="en-US">
            <a:latin typeface="+mn-lt"/>
          </a:endParaRPr>
        </a:p>
      </dgm:t>
    </dgm:pt>
    <dgm:pt modelId="{80230EB7-7230-4881-A631-309C07417378}" type="sibTrans" cxnId="{711E093C-AD42-45A4-8D40-A2D39702062E}">
      <dgm:prSet/>
      <dgm:spPr/>
      <dgm:t>
        <a:bodyPr/>
        <a:lstStyle/>
        <a:p>
          <a:endParaRPr lang="en-US">
            <a:latin typeface="+mn-lt"/>
          </a:endParaRPr>
        </a:p>
      </dgm:t>
    </dgm:pt>
    <dgm:pt modelId="{73D947E0-108F-4D20-A71E-3CF329F97212}">
      <dgm:prSet phldr="0" custT="1"/>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kern="1200" spc="150" baseline="0" dirty="0">
              <a:solidFill>
                <a:schemeClr val="tx1"/>
              </a:solidFill>
              <a:latin typeface="+mj-lt"/>
              <a:ea typeface="+mj-ea"/>
              <a:cs typeface="+mj-cs"/>
            </a:rPr>
            <a:t>Action Plan</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dgm:t>
        <a:bodyPr/>
        <a:lstStyle/>
        <a:p>
          <a:pPr marL="0">
            <a:lnSpc>
              <a:spcPct val="100000"/>
            </a:lnSpc>
          </a:pPr>
          <a:r>
            <a:rPr lang="en-US" sz="1400" spc="50" baseline="0" dirty="0">
              <a:latin typeface="+mn-lt"/>
            </a:rPr>
            <a:t>A plan or course of action to achieve a particular purpose.</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dgm:t>
        <a:bodyPr/>
        <a:lstStyle/>
        <a:p>
          <a:pPr marL="0"/>
          <a:r>
            <a:rPr lang="en-US" sz="1600" kern="1200" spc="150" baseline="0" dirty="0">
              <a:solidFill>
                <a:prstClr val="black"/>
              </a:solidFill>
              <a:latin typeface="Tenorite"/>
              <a:ea typeface="+mn-ea"/>
              <a:cs typeface="+mn-cs"/>
            </a:rPr>
            <a:t>Measure</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dgm:t>
        <a:bodyPr/>
        <a:lstStyle/>
        <a:p>
          <a:pPr marL="0">
            <a:lnSpc>
              <a:spcPct val="100000"/>
            </a:lnSpc>
          </a:pPr>
          <a:r>
            <a:rPr lang="en-US" sz="1400" spc="50" baseline="0" dirty="0">
              <a:latin typeface="+mn-lt"/>
            </a:rPr>
            <a:t>Is used to classify, categorize, or quantifying variables</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dgm: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Benchmark</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dgm: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standard or point of reference against which things may be compared or assessed.  </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dgm: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goal to be achieved. </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A2322D3A-7AC2-4C5C-9D7E-EAB2313D47D4}">
      <dgm:prSet phldr="0" custT="1"/>
      <dgm:spPr/>
      <dgm: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Actuals Achieved</a:t>
          </a:r>
        </a:p>
      </dgm:t>
    </dgm:pt>
    <dgm:pt modelId="{4A8C15D4-B36F-4764-B4FF-F2AF790D3E17}" type="parTrans" cxnId="{179FAFCF-F878-464E-A8A6-1185EFA0E380}">
      <dgm:prSet/>
      <dgm:spPr/>
      <dgm:t>
        <a:bodyPr/>
        <a:lstStyle/>
        <a:p>
          <a:endParaRPr lang="en-US">
            <a:latin typeface="+mn-lt"/>
          </a:endParaRPr>
        </a:p>
      </dgm:t>
    </dgm:pt>
    <dgm:pt modelId="{84DE1C3A-3FC7-4DB3-88ED-33F65A71557A}" type="sibTrans" cxnId="{179FAFCF-F878-464E-A8A6-1185EFA0E380}">
      <dgm:prSet/>
      <dgm:spPr/>
      <dgm:t>
        <a:bodyPr/>
        <a:lstStyle/>
        <a:p>
          <a:endParaRPr lang="en-US">
            <a:latin typeface="+mn-lt"/>
          </a:endParaRPr>
        </a:p>
      </dgm:t>
    </dgm:pt>
    <dgm:pt modelId="{4F85505A-81B6-4FDA-A144-900B71DAD946}">
      <dgm:prSet phldr="0" custT="1"/>
      <dgm:spPr/>
      <dgm:t>
        <a:bodyPr/>
        <a:lstStyle/>
        <a:p>
          <a:pPr marL="0"/>
          <a:r>
            <a:rPr lang="en-US" sz="1600" kern="1200" spc="150" baseline="0" dirty="0">
              <a:solidFill>
                <a:prstClr val="black"/>
              </a:solidFill>
              <a:latin typeface="Tenorite"/>
              <a:ea typeface="+mn-ea"/>
              <a:cs typeface="+mn-cs"/>
            </a:rPr>
            <a:t>Target</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3D947E0-108F-4D20-A71E-3CF329F97212}">
      <dgm:prSet phldr="0" custT="1"/>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kern="1200" spc="150" baseline="0" dirty="0">
              <a:solidFill>
                <a:schemeClr val="tx1"/>
              </a:solidFill>
              <a:latin typeface="+mj-lt"/>
              <a:ea typeface="+mj-ea"/>
              <a:cs typeface="+mj-cs"/>
            </a:rPr>
            <a:t>Action Plan</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dgm:t>
        <a:bodyPr/>
        <a:lstStyle/>
        <a:p>
          <a:pPr marL="0">
            <a:lnSpc>
              <a:spcPct val="100000"/>
            </a:lnSpc>
          </a:pPr>
          <a:r>
            <a:rPr lang="en-US" sz="1400" spc="50" baseline="0" dirty="0">
              <a:latin typeface="+mn-lt"/>
            </a:rPr>
            <a:t>A plan or course of action to achieve a particular purpose. </a:t>
          </a:r>
          <a:r>
            <a:rPr lang="en-US" sz="1400" b="1" spc="50" baseline="0" dirty="0">
              <a:latin typeface="+mn-lt"/>
            </a:rPr>
            <a:t>(i.e., Implement the Academic Partnership collaboration for Fall 2023 to increase enrollment in the Master of Business Administration)</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dgm:t>
        <a:bodyPr/>
        <a:lstStyle/>
        <a:p>
          <a:pPr marL="0"/>
          <a:r>
            <a:rPr lang="en-US" sz="1600" kern="1200" spc="150" baseline="0" dirty="0">
              <a:solidFill>
                <a:prstClr val="black"/>
              </a:solidFill>
              <a:latin typeface="Tenorite"/>
              <a:ea typeface="+mn-ea"/>
              <a:cs typeface="+mn-cs"/>
            </a:rPr>
            <a:t>Measure</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dgm:t>
        <a:bodyPr/>
        <a:lstStyle/>
        <a:p>
          <a:pPr marL="0">
            <a:lnSpc>
              <a:spcPct val="100000"/>
            </a:lnSpc>
          </a:pPr>
          <a:r>
            <a:rPr lang="en-US" sz="1400" spc="50" baseline="0" dirty="0">
              <a:latin typeface="+mn-lt"/>
            </a:rPr>
            <a:t>Is used to classify, categorize, or quantifying variables </a:t>
          </a:r>
          <a:r>
            <a:rPr lang="en-US" sz="1400" b="1" spc="50" baseline="0" dirty="0">
              <a:latin typeface="+mn-lt"/>
            </a:rPr>
            <a:t>(i.e., increase overall headcount by 5% per academic year for fall and spring semesters)</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dgm: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Benchmark</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dgm: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standard or point of reference against which things may be compared or assessed.  </a:t>
          </a:r>
          <a:r>
            <a:rPr lang="en-US" sz="1400" b="1" kern="1200" spc="50" baseline="0" dirty="0">
              <a:solidFill>
                <a:prstClr val="black">
                  <a:hueOff val="0"/>
                  <a:satOff val="0"/>
                  <a:lumOff val="0"/>
                  <a:alphaOff val="0"/>
                </a:prstClr>
              </a:solidFill>
              <a:latin typeface="Tenorite"/>
              <a:ea typeface="+mn-ea"/>
              <a:cs typeface="+mn-cs"/>
            </a:rPr>
            <a:t>(i.e., enrollment headcount Fall 2023 – 9,500)</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dgm: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goal to be achieved. </a:t>
          </a:r>
          <a:r>
            <a:rPr lang="en-US" sz="1400" b="1" kern="1200" spc="50" baseline="0" dirty="0">
              <a:solidFill>
                <a:prstClr val="black">
                  <a:hueOff val="0"/>
                  <a:satOff val="0"/>
                  <a:lumOff val="0"/>
                  <a:alphaOff val="0"/>
                </a:prstClr>
              </a:solidFill>
              <a:latin typeface="Tenorite"/>
              <a:ea typeface="+mn-ea"/>
              <a:cs typeface="+mn-cs"/>
            </a:rPr>
            <a:t>(i.e., 5% increase in enrollment headcount from 9,500 to 9,975)</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A2322D3A-7AC2-4C5C-9D7E-EAB2313D47D4}">
      <dgm:prSet phldr="0" custT="1"/>
      <dgm:spPr/>
      <dgm: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Actuals Achieved</a:t>
          </a:r>
        </a:p>
      </dgm:t>
    </dgm:pt>
    <dgm:pt modelId="{4A8C15D4-B36F-4764-B4FF-F2AF790D3E17}" type="parTrans" cxnId="{179FAFCF-F878-464E-A8A6-1185EFA0E380}">
      <dgm:prSet/>
      <dgm:spPr/>
      <dgm:t>
        <a:bodyPr/>
        <a:lstStyle/>
        <a:p>
          <a:endParaRPr lang="en-US">
            <a:latin typeface="+mn-lt"/>
          </a:endParaRPr>
        </a:p>
      </dgm:t>
    </dgm:pt>
    <dgm:pt modelId="{84DE1C3A-3FC7-4DB3-88ED-33F65A71557A}" type="sibTrans" cxnId="{179FAFCF-F878-464E-A8A6-1185EFA0E380}">
      <dgm:prSet/>
      <dgm:spPr/>
      <dgm:t>
        <a:bodyPr/>
        <a:lstStyle/>
        <a:p>
          <a:endParaRPr lang="en-US">
            <a:latin typeface="+mn-lt"/>
          </a:endParaRPr>
        </a:p>
      </dgm:t>
    </dgm:pt>
    <dgm:pt modelId="{4F85505A-81B6-4FDA-A144-900B71DAD946}">
      <dgm:prSet phldr="0" custT="1"/>
      <dgm:spPr/>
      <dgm:t>
        <a:bodyPr/>
        <a:lstStyle/>
        <a:p>
          <a:pPr marL="0"/>
          <a:r>
            <a:rPr lang="en-US" sz="1600" kern="1200" spc="150" baseline="0" dirty="0">
              <a:solidFill>
                <a:prstClr val="black"/>
              </a:solidFill>
              <a:latin typeface="Tenorite"/>
              <a:ea typeface="+mn-ea"/>
              <a:cs typeface="+mn-cs"/>
            </a:rPr>
            <a:t>Target</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dgm:presLayoutVars/>
      </dgm:prSet>
      <dgm:spPr>
        <a:blipFill rotWithShape="0">
          <a:blip xmlns:r="http://schemas.openxmlformats.org/officeDocument/2006/relationships" r:embed="rId1"/>
          <a:srcRect/>
          <a:stretch>
            <a:fillRect l="-6000" r="-6000"/>
          </a:stretch>
        </a:blipFill>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73D947E0-108F-4D20-A71E-3CF329F97212}">
      <dgm:prSet phldr="0" custT="1"/>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kern="1200" spc="150" baseline="0" dirty="0">
              <a:solidFill>
                <a:schemeClr val="tx1"/>
              </a:solidFill>
              <a:latin typeface="+mj-lt"/>
              <a:ea typeface="+mj-ea"/>
              <a:cs typeface="+mj-cs"/>
            </a:rPr>
            <a:t>Action Plan</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dgm:t>
        <a:bodyPr/>
        <a:lstStyle/>
        <a:p>
          <a:pPr marL="0">
            <a:lnSpc>
              <a:spcPct val="100000"/>
            </a:lnSpc>
          </a:pPr>
          <a:r>
            <a:rPr lang="en-US" sz="1400" spc="50" baseline="0" dirty="0">
              <a:latin typeface="+mn-lt"/>
            </a:rPr>
            <a:t>A plan or course of action to achieve a particular purpose. </a:t>
          </a:r>
          <a:r>
            <a:rPr lang="en-US" sz="1400" b="1" spc="50" baseline="0" dirty="0">
              <a:latin typeface="+mn-lt"/>
            </a:rPr>
            <a:t>(i.e., none stated, What is a good action plan for this example? Advertise earlier and more frequent)</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dgm:t>
        <a:bodyPr/>
        <a:lstStyle/>
        <a:p>
          <a:pPr marL="0"/>
          <a:r>
            <a:rPr lang="en-US" sz="1600" kern="1200" spc="150" baseline="0" dirty="0">
              <a:solidFill>
                <a:prstClr val="black"/>
              </a:solidFill>
              <a:latin typeface="Tenorite"/>
              <a:ea typeface="+mn-ea"/>
              <a:cs typeface="+mn-cs"/>
            </a:rPr>
            <a:t>Measure</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dgm:t>
        <a:bodyPr/>
        <a:lstStyle/>
        <a:p>
          <a:pPr marL="0">
            <a:lnSpc>
              <a:spcPct val="100000"/>
            </a:lnSpc>
          </a:pPr>
          <a:r>
            <a:rPr lang="en-US" sz="1400" spc="50" baseline="0" dirty="0">
              <a:latin typeface="+mn-lt"/>
            </a:rPr>
            <a:t>Is used to classify, categorize, or quantifying variables </a:t>
          </a:r>
          <a:r>
            <a:rPr lang="en-US" sz="1400" b="1" spc="50" baseline="0" dirty="0">
              <a:latin typeface="+mn-lt"/>
            </a:rPr>
            <a:t>(i.e., increase overall participation by 17%)</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dgm: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Benchmark</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dgm: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standard or point of reference against which things may be compared or assessed.  </a:t>
          </a:r>
          <a:r>
            <a:rPr lang="en-US" sz="1400" b="1" kern="1200" spc="50" baseline="0" dirty="0">
              <a:solidFill>
                <a:prstClr val="black">
                  <a:hueOff val="0"/>
                  <a:satOff val="0"/>
                  <a:lumOff val="0"/>
                  <a:alphaOff val="0"/>
                </a:prstClr>
              </a:solidFill>
              <a:latin typeface="Tenorite"/>
              <a:ea typeface="+mn-ea"/>
              <a:cs typeface="+mn-cs"/>
            </a:rPr>
            <a:t>(i.e., Current employee enrollment 5,700 employees enrolled)</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dgm: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goal to be achieved. </a:t>
          </a:r>
          <a:r>
            <a:rPr lang="en-US" sz="1400" b="1" kern="1200" spc="50" baseline="0" dirty="0">
              <a:solidFill>
                <a:prstClr val="black">
                  <a:hueOff val="0"/>
                  <a:satOff val="0"/>
                  <a:lumOff val="0"/>
                  <a:alphaOff val="0"/>
                </a:prstClr>
              </a:solidFill>
              <a:latin typeface="Tenorite"/>
              <a:ea typeface="+mn-ea"/>
              <a:cs typeface="+mn-cs"/>
            </a:rPr>
            <a:t>(i.e., 17% increase in enrollment headcount from 5,700 to 6,669 a 969-participant increase)</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A2322D3A-7AC2-4C5C-9D7E-EAB2313D47D4}">
      <dgm:prSet phldr="0" custT="1"/>
      <dgm:spPr/>
      <dgm: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Actuals Achieved</a:t>
          </a:r>
        </a:p>
      </dgm:t>
    </dgm:pt>
    <dgm:pt modelId="{4A8C15D4-B36F-4764-B4FF-F2AF790D3E17}" type="parTrans" cxnId="{179FAFCF-F878-464E-A8A6-1185EFA0E380}">
      <dgm:prSet/>
      <dgm:spPr/>
      <dgm:t>
        <a:bodyPr/>
        <a:lstStyle/>
        <a:p>
          <a:endParaRPr lang="en-US">
            <a:latin typeface="+mn-lt"/>
          </a:endParaRPr>
        </a:p>
      </dgm:t>
    </dgm:pt>
    <dgm:pt modelId="{84DE1C3A-3FC7-4DB3-88ED-33F65A71557A}" type="sibTrans" cxnId="{179FAFCF-F878-464E-A8A6-1185EFA0E380}">
      <dgm:prSet/>
      <dgm:spPr/>
      <dgm:t>
        <a:bodyPr/>
        <a:lstStyle/>
        <a:p>
          <a:endParaRPr lang="en-US">
            <a:latin typeface="+mn-lt"/>
          </a:endParaRPr>
        </a:p>
      </dgm:t>
    </dgm:pt>
    <dgm:pt modelId="{4F85505A-81B6-4FDA-A144-900B71DAD946}">
      <dgm:prSet phldr="0" custT="1"/>
      <dgm:spPr/>
      <dgm:t>
        <a:bodyPr/>
        <a:lstStyle/>
        <a:p>
          <a:pPr marL="0"/>
          <a:r>
            <a:rPr lang="en-US" sz="1600" kern="1200" spc="150" baseline="0" dirty="0">
              <a:solidFill>
                <a:prstClr val="black"/>
              </a:solidFill>
              <a:latin typeface="Tenorite"/>
              <a:ea typeface="+mn-ea"/>
              <a:cs typeface="+mn-cs"/>
            </a:rPr>
            <a:t>Target</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dgm:presLayoutVars/>
      </dgm:prSet>
      <dgm:spPr>
        <a:blipFill rotWithShape="0">
          <a:blip xmlns:r="http://schemas.openxmlformats.org/officeDocument/2006/relationships" r:embed="rId1"/>
          <a:srcRect/>
          <a:stretch>
            <a:fillRect t="-3000" b="-3000"/>
          </a:stretch>
        </a:blipFill>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3760" y="72331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kern="1200" spc="150" baseline="0" dirty="0">
              <a:solidFill>
                <a:schemeClr val="tx1"/>
              </a:solidFill>
              <a:latin typeface="+mj-lt"/>
              <a:ea typeface="+mj-ea"/>
              <a:cs typeface="+mj-cs"/>
            </a:rPr>
            <a:t>Action Plan</a:t>
          </a:r>
        </a:p>
      </dsp:txBody>
      <dsp:txXfrm>
        <a:off x="13760" y="723311"/>
        <a:ext cx="2011384" cy="603415"/>
      </dsp:txXfrm>
    </dsp:sp>
    <dsp:sp modelId="{22359DD7-1BFB-4900-BAE6-6084F2F57988}">
      <dsp:nvSpPr>
        <dsp:cNvPr id="0" name=""/>
        <dsp:cNvSpPr/>
      </dsp:nvSpPr>
      <dsp:spPr>
        <a:xfrm>
          <a:off x="13760" y="1326727"/>
          <a:ext cx="2011384" cy="1694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A plan or course of action to achieve a particular purpose.</a:t>
          </a:r>
        </a:p>
      </dsp:txBody>
      <dsp:txXfrm>
        <a:off x="13760" y="1326727"/>
        <a:ext cx="2011384" cy="1694874"/>
      </dsp:txXfrm>
    </dsp:sp>
    <dsp:sp modelId="{C4F84DEA-2002-4D32-8E80-70EEE05E345A}">
      <dsp:nvSpPr>
        <dsp:cNvPr id="0" name=""/>
        <dsp:cNvSpPr/>
      </dsp:nvSpPr>
      <dsp:spPr>
        <a:xfrm>
          <a:off x="2132933" y="72331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711200">
            <a:lnSpc>
              <a:spcPct val="90000"/>
            </a:lnSpc>
            <a:spcBef>
              <a:spcPct val="0"/>
            </a:spcBef>
            <a:spcAft>
              <a:spcPct val="35000"/>
            </a:spcAft>
            <a:buNone/>
          </a:pPr>
          <a:r>
            <a:rPr lang="en-US" sz="1600" kern="1200" spc="150" baseline="0" dirty="0">
              <a:solidFill>
                <a:prstClr val="black"/>
              </a:solidFill>
              <a:latin typeface="Tenorite"/>
              <a:ea typeface="+mn-ea"/>
              <a:cs typeface="+mn-cs"/>
            </a:rPr>
            <a:t>Measure</a:t>
          </a:r>
        </a:p>
      </dsp:txBody>
      <dsp:txXfrm>
        <a:off x="2132933" y="723311"/>
        <a:ext cx="2011384" cy="603415"/>
      </dsp:txXfrm>
    </dsp:sp>
    <dsp:sp modelId="{4FEB85EB-D046-4CDB-8A62-BBCE260C4490}">
      <dsp:nvSpPr>
        <dsp:cNvPr id="0" name=""/>
        <dsp:cNvSpPr/>
      </dsp:nvSpPr>
      <dsp:spPr>
        <a:xfrm>
          <a:off x="2132933" y="1326727"/>
          <a:ext cx="2011384" cy="1694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Is used to classify, categorize, or quantifying variables</a:t>
          </a:r>
        </a:p>
      </dsp:txBody>
      <dsp:txXfrm>
        <a:off x="2132933" y="1326727"/>
        <a:ext cx="2011384" cy="1694874"/>
      </dsp:txXfrm>
    </dsp:sp>
    <dsp:sp modelId="{49B7F8FA-D256-41EF-9327-52A3551D9A60}">
      <dsp:nvSpPr>
        <dsp:cNvPr id="0" name=""/>
        <dsp:cNvSpPr/>
      </dsp:nvSpPr>
      <dsp:spPr>
        <a:xfrm>
          <a:off x="4252107" y="72331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Benchmark</a:t>
          </a:r>
        </a:p>
      </dsp:txBody>
      <dsp:txXfrm>
        <a:off x="4252107" y="723311"/>
        <a:ext cx="2011384" cy="603415"/>
      </dsp:txXfrm>
    </dsp:sp>
    <dsp:sp modelId="{6B5FE59C-B471-448A-AA7A-B526DCC4D4CA}">
      <dsp:nvSpPr>
        <dsp:cNvPr id="0" name=""/>
        <dsp:cNvSpPr/>
      </dsp:nvSpPr>
      <dsp:spPr>
        <a:xfrm>
          <a:off x="4252107" y="1326727"/>
          <a:ext cx="2011384" cy="1694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standard or point of reference against which things may be compared or assessed.  </a:t>
          </a:r>
        </a:p>
      </dsp:txBody>
      <dsp:txXfrm>
        <a:off x="4252107" y="1326727"/>
        <a:ext cx="2011384" cy="1694874"/>
      </dsp:txXfrm>
    </dsp:sp>
    <dsp:sp modelId="{4132ECB1-6BEF-4935-AFA3-B2EAA48FDE7E}">
      <dsp:nvSpPr>
        <dsp:cNvPr id="0" name=""/>
        <dsp:cNvSpPr/>
      </dsp:nvSpPr>
      <dsp:spPr>
        <a:xfrm>
          <a:off x="6371281" y="72331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711200">
            <a:lnSpc>
              <a:spcPct val="90000"/>
            </a:lnSpc>
            <a:spcBef>
              <a:spcPct val="0"/>
            </a:spcBef>
            <a:spcAft>
              <a:spcPct val="35000"/>
            </a:spcAft>
            <a:buNone/>
          </a:pPr>
          <a:r>
            <a:rPr lang="en-US" sz="1600" kern="1200" spc="150" baseline="0" dirty="0">
              <a:solidFill>
                <a:prstClr val="black"/>
              </a:solidFill>
              <a:latin typeface="Tenorite"/>
              <a:ea typeface="+mn-ea"/>
              <a:cs typeface="+mn-cs"/>
            </a:rPr>
            <a:t>Target</a:t>
          </a:r>
        </a:p>
      </dsp:txBody>
      <dsp:txXfrm>
        <a:off x="6371281" y="723311"/>
        <a:ext cx="2011384" cy="603415"/>
      </dsp:txXfrm>
    </dsp:sp>
    <dsp:sp modelId="{C42A8BDE-B838-475D-AFDE-17B60D744AB6}">
      <dsp:nvSpPr>
        <dsp:cNvPr id="0" name=""/>
        <dsp:cNvSpPr/>
      </dsp:nvSpPr>
      <dsp:spPr>
        <a:xfrm>
          <a:off x="6371281" y="1326727"/>
          <a:ext cx="2011384" cy="1694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goal to be achieved. </a:t>
          </a:r>
        </a:p>
      </dsp:txBody>
      <dsp:txXfrm>
        <a:off x="6371281" y="1326727"/>
        <a:ext cx="2011384" cy="1694874"/>
      </dsp:txXfrm>
    </dsp:sp>
    <dsp:sp modelId="{59606EB9-9F10-4D12-A33F-A242FDCC0D0F}">
      <dsp:nvSpPr>
        <dsp:cNvPr id="0" name=""/>
        <dsp:cNvSpPr/>
      </dsp:nvSpPr>
      <dsp:spPr>
        <a:xfrm>
          <a:off x="8490455" y="72331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Actuals Achieved</a:t>
          </a:r>
        </a:p>
      </dsp:txBody>
      <dsp:txXfrm>
        <a:off x="8490455" y="723311"/>
        <a:ext cx="2011384" cy="603415"/>
      </dsp:txXfrm>
    </dsp:sp>
    <dsp:sp modelId="{C8429E68-36DD-4F6A-A2F4-7CCDADCEFAD1}">
      <dsp:nvSpPr>
        <dsp:cNvPr id="0" name=""/>
        <dsp:cNvSpPr/>
      </dsp:nvSpPr>
      <dsp:spPr>
        <a:xfrm>
          <a:off x="8490455" y="1326727"/>
          <a:ext cx="2011384" cy="1694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666750" rtl="0">
            <a:lnSpc>
              <a:spcPct val="100000"/>
            </a:lnSpc>
            <a:spcBef>
              <a:spcPct val="0"/>
            </a:spcBef>
            <a:spcAft>
              <a:spcPct val="35000"/>
            </a:spcAft>
            <a:buNone/>
          </a:pPr>
          <a:endParaRPr lang="en-US" sz="1400" kern="1200" spc="50" baseline="0" dirty="0">
            <a:solidFill>
              <a:prstClr val="black">
                <a:hueOff val="0"/>
                <a:satOff val="0"/>
                <a:lumOff val="0"/>
                <a:alphaOff val="0"/>
              </a:prstClr>
            </a:solidFill>
            <a:latin typeface="Tenorite"/>
            <a:ea typeface="+mn-ea"/>
            <a:cs typeface="+mn-cs"/>
          </a:endParaRPr>
        </a:p>
      </dsp:txBody>
      <dsp:txXfrm>
        <a:off x="8490455" y="1326727"/>
        <a:ext cx="2011384" cy="1694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1320" y="0"/>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kern="1200" spc="150" baseline="0" dirty="0">
              <a:solidFill>
                <a:schemeClr val="tx1"/>
              </a:solidFill>
              <a:latin typeface="+mj-lt"/>
              <a:ea typeface="+mj-ea"/>
              <a:cs typeface="+mj-cs"/>
            </a:rPr>
            <a:t>Action Plan</a:t>
          </a:r>
        </a:p>
      </dsp:txBody>
      <dsp:txXfrm>
        <a:off x="11320" y="0"/>
        <a:ext cx="2166434" cy="649930"/>
      </dsp:txXfrm>
    </dsp:sp>
    <dsp:sp modelId="{22359DD7-1BFB-4900-BAE6-6084F2F57988}">
      <dsp:nvSpPr>
        <dsp:cNvPr id="0" name=""/>
        <dsp:cNvSpPr/>
      </dsp:nvSpPr>
      <dsp:spPr>
        <a:xfrm>
          <a:off x="11320" y="649930"/>
          <a:ext cx="2166434" cy="2769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A plan or course of action to achieve a particular purpose. </a:t>
          </a:r>
          <a:r>
            <a:rPr lang="en-US" sz="1400" b="1" kern="1200" spc="50" baseline="0" dirty="0">
              <a:latin typeface="+mn-lt"/>
            </a:rPr>
            <a:t>(i.e., Implement the Academic Partnership collaboration for Fall 2023 to increase enrollment in the Master of Business Administration)</a:t>
          </a:r>
        </a:p>
      </dsp:txBody>
      <dsp:txXfrm>
        <a:off x="11320" y="649930"/>
        <a:ext cx="2166434" cy="2769667"/>
      </dsp:txXfrm>
    </dsp:sp>
    <dsp:sp modelId="{C4F84DEA-2002-4D32-8E80-70EEE05E345A}">
      <dsp:nvSpPr>
        <dsp:cNvPr id="0" name=""/>
        <dsp:cNvSpPr/>
      </dsp:nvSpPr>
      <dsp:spPr>
        <a:xfrm>
          <a:off x="2285649" y="0"/>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711200">
            <a:lnSpc>
              <a:spcPct val="90000"/>
            </a:lnSpc>
            <a:spcBef>
              <a:spcPct val="0"/>
            </a:spcBef>
            <a:spcAft>
              <a:spcPct val="35000"/>
            </a:spcAft>
            <a:buNone/>
          </a:pPr>
          <a:r>
            <a:rPr lang="en-US" sz="1600" kern="1200" spc="150" baseline="0" dirty="0">
              <a:solidFill>
                <a:prstClr val="black"/>
              </a:solidFill>
              <a:latin typeface="Tenorite"/>
              <a:ea typeface="+mn-ea"/>
              <a:cs typeface="+mn-cs"/>
            </a:rPr>
            <a:t>Measure</a:t>
          </a:r>
        </a:p>
      </dsp:txBody>
      <dsp:txXfrm>
        <a:off x="2285649" y="0"/>
        <a:ext cx="2166434" cy="649930"/>
      </dsp:txXfrm>
    </dsp:sp>
    <dsp:sp modelId="{4FEB85EB-D046-4CDB-8A62-BBCE260C4490}">
      <dsp:nvSpPr>
        <dsp:cNvPr id="0" name=""/>
        <dsp:cNvSpPr/>
      </dsp:nvSpPr>
      <dsp:spPr>
        <a:xfrm>
          <a:off x="2285649" y="649930"/>
          <a:ext cx="2166434" cy="2769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Is used to classify, categorize, or quantifying variables </a:t>
          </a:r>
          <a:r>
            <a:rPr lang="en-US" sz="1400" b="1" kern="1200" spc="50" baseline="0" dirty="0">
              <a:latin typeface="+mn-lt"/>
            </a:rPr>
            <a:t>(i.e., increase overall headcount by 5% per academic year for fall and spring semesters)</a:t>
          </a:r>
        </a:p>
      </dsp:txBody>
      <dsp:txXfrm>
        <a:off x="2285649" y="649930"/>
        <a:ext cx="2166434" cy="2769667"/>
      </dsp:txXfrm>
    </dsp:sp>
    <dsp:sp modelId="{49B7F8FA-D256-41EF-9327-52A3551D9A60}">
      <dsp:nvSpPr>
        <dsp:cNvPr id="0" name=""/>
        <dsp:cNvSpPr/>
      </dsp:nvSpPr>
      <dsp:spPr>
        <a:xfrm>
          <a:off x="4559979" y="0"/>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Benchmark</a:t>
          </a:r>
        </a:p>
      </dsp:txBody>
      <dsp:txXfrm>
        <a:off x="4559979" y="0"/>
        <a:ext cx="2166434" cy="649930"/>
      </dsp:txXfrm>
    </dsp:sp>
    <dsp:sp modelId="{6B5FE59C-B471-448A-AA7A-B526DCC4D4CA}">
      <dsp:nvSpPr>
        <dsp:cNvPr id="0" name=""/>
        <dsp:cNvSpPr/>
      </dsp:nvSpPr>
      <dsp:spPr>
        <a:xfrm>
          <a:off x="4559979" y="649930"/>
          <a:ext cx="2166434" cy="2769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standard or point of reference against which things may be compared or assessed.  </a:t>
          </a:r>
          <a:r>
            <a:rPr lang="en-US" sz="1400" b="1" kern="1200" spc="50" baseline="0" dirty="0">
              <a:solidFill>
                <a:prstClr val="black">
                  <a:hueOff val="0"/>
                  <a:satOff val="0"/>
                  <a:lumOff val="0"/>
                  <a:alphaOff val="0"/>
                </a:prstClr>
              </a:solidFill>
              <a:latin typeface="Tenorite"/>
              <a:ea typeface="+mn-ea"/>
              <a:cs typeface="+mn-cs"/>
            </a:rPr>
            <a:t>(i.e., enrollment headcount Fall 2023 – 9,500)</a:t>
          </a:r>
        </a:p>
      </dsp:txBody>
      <dsp:txXfrm>
        <a:off x="4559979" y="649930"/>
        <a:ext cx="2166434" cy="2769667"/>
      </dsp:txXfrm>
    </dsp:sp>
    <dsp:sp modelId="{4132ECB1-6BEF-4935-AFA3-B2EAA48FDE7E}">
      <dsp:nvSpPr>
        <dsp:cNvPr id="0" name=""/>
        <dsp:cNvSpPr/>
      </dsp:nvSpPr>
      <dsp:spPr>
        <a:xfrm>
          <a:off x="6834308" y="0"/>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711200">
            <a:lnSpc>
              <a:spcPct val="90000"/>
            </a:lnSpc>
            <a:spcBef>
              <a:spcPct val="0"/>
            </a:spcBef>
            <a:spcAft>
              <a:spcPct val="35000"/>
            </a:spcAft>
            <a:buNone/>
          </a:pPr>
          <a:r>
            <a:rPr lang="en-US" sz="1600" kern="1200" spc="150" baseline="0" dirty="0">
              <a:solidFill>
                <a:prstClr val="black"/>
              </a:solidFill>
              <a:latin typeface="Tenorite"/>
              <a:ea typeface="+mn-ea"/>
              <a:cs typeface="+mn-cs"/>
            </a:rPr>
            <a:t>Target</a:t>
          </a:r>
        </a:p>
      </dsp:txBody>
      <dsp:txXfrm>
        <a:off x="6834308" y="0"/>
        <a:ext cx="2166434" cy="649930"/>
      </dsp:txXfrm>
    </dsp:sp>
    <dsp:sp modelId="{C42A8BDE-B838-475D-AFDE-17B60D744AB6}">
      <dsp:nvSpPr>
        <dsp:cNvPr id="0" name=""/>
        <dsp:cNvSpPr/>
      </dsp:nvSpPr>
      <dsp:spPr>
        <a:xfrm>
          <a:off x="6834308" y="649930"/>
          <a:ext cx="2166434" cy="2769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goal to be achieved. </a:t>
          </a:r>
          <a:r>
            <a:rPr lang="en-US" sz="1400" b="1" kern="1200" spc="50" baseline="0" dirty="0">
              <a:solidFill>
                <a:prstClr val="black">
                  <a:hueOff val="0"/>
                  <a:satOff val="0"/>
                  <a:lumOff val="0"/>
                  <a:alphaOff val="0"/>
                </a:prstClr>
              </a:solidFill>
              <a:latin typeface="Tenorite"/>
              <a:ea typeface="+mn-ea"/>
              <a:cs typeface="+mn-cs"/>
            </a:rPr>
            <a:t>(i.e., 5% increase in enrollment headcount from 9,500 to 9,975)</a:t>
          </a:r>
        </a:p>
      </dsp:txBody>
      <dsp:txXfrm>
        <a:off x="6834308" y="649930"/>
        <a:ext cx="2166434" cy="2769667"/>
      </dsp:txXfrm>
    </dsp:sp>
    <dsp:sp modelId="{59606EB9-9F10-4D12-A33F-A242FDCC0D0F}">
      <dsp:nvSpPr>
        <dsp:cNvPr id="0" name=""/>
        <dsp:cNvSpPr/>
      </dsp:nvSpPr>
      <dsp:spPr>
        <a:xfrm>
          <a:off x="9108637" y="0"/>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Actuals Achieved</a:t>
          </a:r>
        </a:p>
      </dsp:txBody>
      <dsp:txXfrm>
        <a:off x="9108637" y="0"/>
        <a:ext cx="2166434" cy="649930"/>
      </dsp:txXfrm>
    </dsp:sp>
    <dsp:sp modelId="{C8429E68-36DD-4F6A-A2F4-7CCDADCEFAD1}">
      <dsp:nvSpPr>
        <dsp:cNvPr id="0" name=""/>
        <dsp:cNvSpPr/>
      </dsp:nvSpPr>
      <dsp:spPr>
        <a:xfrm>
          <a:off x="9108637" y="649930"/>
          <a:ext cx="2166434" cy="2769667"/>
        </a:xfrm>
        <a:prstGeom prst="rect">
          <a:avLst/>
        </a:prstGeom>
        <a:blipFill rotWithShape="0">
          <a:blip xmlns:r="http://schemas.openxmlformats.org/officeDocument/2006/relationships" r:embed="rId1"/>
          <a:srcRect/>
          <a:stretch>
            <a:fillRect l="-6000" r="-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1320" y="466129"/>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kern="1200" spc="150" baseline="0" dirty="0">
              <a:solidFill>
                <a:schemeClr val="tx1"/>
              </a:solidFill>
              <a:latin typeface="+mj-lt"/>
              <a:ea typeface="+mj-ea"/>
              <a:cs typeface="+mj-cs"/>
            </a:rPr>
            <a:t>Action Plan</a:t>
          </a:r>
        </a:p>
      </dsp:txBody>
      <dsp:txXfrm>
        <a:off x="11320" y="466129"/>
        <a:ext cx="2166434" cy="649930"/>
      </dsp:txXfrm>
    </dsp:sp>
    <dsp:sp modelId="{22359DD7-1BFB-4900-BAE6-6084F2F57988}">
      <dsp:nvSpPr>
        <dsp:cNvPr id="0" name=""/>
        <dsp:cNvSpPr/>
      </dsp:nvSpPr>
      <dsp:spPr>
        <a:xfrm>
          <a:off x="11320" y="1116059"/>
          <a:ext cx="2166434" cy="23522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A plan or course of action to achieve a particular purpose. </a:t>
          </a:r>
          <a:r>
            <a:rPr lang="en-US" sz="1400" b="1" kern="1200" spc="50" baseline="0" dirty="0">
              <a:latin typeface="+mn-lt"/>
            </a:rPr>
            <a:t>(i.e., none stated, What is a good action plan for this example? Advertise earlier and more frequent)</a:t>
          </a:r>
        </a:p>
      </dsp:txBody>
      <dsp:txXfrm>
        <a:off x="11320" y="1116059"/>
        <a:ext cx="2166434" cy="2352293"/>
      </dsp:txXfrm>
    </dsp:sp>
    <dsp:sp modelId="{C4F84DEA-2002-4D32-8E80-70EEE05E345A}">
      <dsp:nvSpPr>
        <dsp:cNvPr id="0" name=""/>
        <dsp:cNvSpPr/>
      </dsp:nvSpPr>
      <dsp:spPr>
        <a:xfrm>
          <a:off x="2285649" y="466129"/>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711200">
            <a:lnSpc>
              <a:spcPct val="90000"/>
            </a:lnSpc>
            <a:spcBef>
              <a:spcPct val="0"/>
            </a:spcBef>
            <a:spcAft>
              <a:spcPct val="35000"/>
            </a:spcAft>
            <a:buNone/>
          </a:pPr>
          <a:r>
            <a:rPr lang="en-US" sz="1600" kern="1200" spc="150" baseline="0" dirty="0">
              <a:solidFill>
                <a:prstClr val="black"/>
              </a:solidFill>
              <a:latin typeface="Tenorite"/>
              <a:ea typeface="+mn-ea"/>
              <a:cs typeface="+mn-cs"/>
            </a:rPr>
            <a:t>Measure</a:t>
          </a:r>
        </a:p>
      </dsp:txBody>
      <dsp:txXfrm>
        <a:off x="2285649" y="466129"/>
        <a:ext cx="2166434" cy="649930"/>
      </dsp:txXfrm>
    </dsp:sp>
    <dsp:sp modelId="{4FEB85EB-D046-4CDB-8A62-BBCE260C4490}">
      <dsp:nvSpPr>
        <dsp:cNvPr id="0" name=""/>
        <dsp:cNvSpPr/>
      </dsp:nvSpPr>
      <dsp:spPr>
        <a:xfrm>
          <a:off x="2285649" y="1116059"/>
          <a:ext cx="2166434" cy="23522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22300">
            <a:lnSpc>
              <a:spcPct val="100000"/>
            </a:lnSpc>
            <a:spcBef>
              <a:spcPct val="0"/>
            </a:spcBef>
            <a:spcAft>
              <a:spcPct val="35000"/>
            </a:spcAft>
            <a:buNone/>
          </a:pPr>
          <a:r>
            <a:rPr lang="en-US" sz="1400" kern="1200" spc="50" baseline="0" dirty="0">
              <a:latin typeface="+mn-lt"/>
            </a:rPr>
            <a:t>Is used to classify, categorize, or quantifying variables </a:t>
          </a:r>
          <a:r>
            <a:rPr lang="en-US" sz="1400" b="1" kern="1200" spc="50" baseline="0" dirty="0">
              <a:latin typeface="+mn-lt"/>
            </a:rPr>
            <a:t>(i.e., increase overall participation by 17%)</a:t>
          </a:r>
        </a:p>
      </dsp:txBody>
      <dsp:txXfrm>
        <a:off x="2285649" y="1116059"/>
        <a:ext cx="2166434" cy="2352293"/>
      </dsp:txXfrm>
    </dsp:sp>
    <dsp:sp modelId="{49B7F8FA-D256-41EF-9327-52A3551D9A60}">
      <dsp:nvSpPr>
        <dsp:cNvPr id="0" name=""/>
        <dsp:cNvSpPr/>
      </dsp:nvSpPr>
      <dsp:spPr>
        <a:xfrm>
          <a:off x="4559979" y="466129"/>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Benchmark</a:t>
          </a:r>
        </a:p>
      </dsp:txBody>
      <dsp:txXfrm>
        <a:off x="4559979" y="466129"/>
        <a:ext cx="2166434" cy="649930"/>
      </dsp:txXfrm>
    </dsp:sp>
    <dsp:sp modelId="{6B5FE59C-B471-448A-AA7A-B526DCC4D4CA}">
      <dsp:nvSpPr>
        <dsp:cNvPr id="0" name=""/>
        <dsp:cNvSpPr/>
      </dsp:nvSpPr>
      <dsp:spPr>
        <a:xfrm>
          <a:off x="4559979" y="1116059"/>
          <a:ext cx="2166434" cy="23522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6675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standard or point of reference against which things may be compared or assessed.  </a:t>
          </a:r>
          <a:r>
            <a:rPr lang="en-US" sz="1400" b="1" kern="1200" spc="50" baseline="0" dirty="0">
              <a:solidFill>
                <a:prstClr val="black">
                  <a:hueOff val="0"/>
                  <a:satOff val="0"/>
                  <a:lumOff val="0"/>
                  <a:alphaOff val="0"/>
                </a:prstClr>
              </a:solidFill>
              <a:latin typeface="Tenorite"/>
              <a:ea typeface="+mn-ea"/>
              <a:cs typeface="+mn-cs"/>
            </a:rPr>
            <a:t>(i.e., Current employee enrollment 5,700 employees enrolled)</a:t>
          </a:r>
        </a:p>
      </dsp:txBody>
      <dsp:txXfrm>
        <a:off x="4559979" y="1116059"/>
        <a:ext cx="2166434" cy="2352293"/>
      </dsp:txXfrm>
    </dsp:sp>
    <dsp:sp modelId="{4132ECB1-6BEF-4935-AFA3-B2EAA48FDE7E}">
      <dsp:nvSpPr>
        <dsp:cNvPr id="0" name=""/>
        <dsp:cNvSpPr/>
      </dsp:nvSpPr>
      <dsp:spPr>
        <a:xfrm>
          <a:off x="6834308" y="466129"/>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711200">
            <a:lnSpc>
              <a:spcPct val="90000"/>
            </a:lnSpc>
            <a:spcBef>
              <a:spcPct val="0"/>
            </a:spcBef>
            <a:spcAft>
              <a:spcPct val="35000"/>
            </a:spcAft>
            <a:buNone/>
          </a:pPr>
          <a:r>
            <a:rPr lang="en-US" sz="1600" kern="1200" spc="150" baseline="0" dirty="0">
              <a:solidFill>
                <a:prstClr val="black"/>
              </a:solidFill>
              <a:latin typeface="Tenorite"/>
              <a:ea typeface="+mn-ea"/>
              <a:cs typeface="+mn-cs"/>
            </a:rPr>
            <a:t>Target</a:t>
          </a:r>
        </a:p>
      </dsp:txBody>
      <dsp:txXfrm>
        <a:off x="6834308" y="466129"/>
        <a:ext cx="2166434" cy="649930"/>
      </dsp:txXfrm>
    </dsp:sp>
    <dsp:sp modelId="{C42A8BDE-B838-475D-AFDE-17B60D744AB6}">
      <dsp:nvSpPr>
        <dsp:cNvPr id="0" name=""/>
        <dsp:cNvSpPr/>
      </dsp:nvSpPr>
      <dsp:spPr>
        <a:xfrm>
          <a:off x="6834308" y="1116059"/>
          <a:ext cx="2166434" cy="23522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996" tIns="213996" rIns="213996" bIns="213996" numCol="1" spcCol="1270" anchor="t" anchorCtr="0">
          <a:noAutofit/>
        </a:bodyPr>
        <a:lstStyle/>
        <a:p>
          <a:pPr marL="0" lvl="0" indent="0" algn="l" defTabSz="666750" rtl="0">
            <a:lnSpc>
              <a:spcPct val="100000"/>
            </a:lnSpc>
            <a:spcBef>
              <a:spcPct val="0"/>
            </a:spcBef>
            <a:spcAft>
              <a:spcPct val="35000"/>
            </a:spcAft>
            <a:buNone/>
          </a:pPr>
          <a:r>
            <a:rPr lang="en-US" sz="1400" kern="1200" spc="50" baseline="0" dirty="0">
              <a:solidFill>
                <a:prstClr val="black">
                  <a:hueOff val="0"/>
                  <a:satOff val="0"/>
                  <a:lumOff val="0"/>
                  <a:alphaOff val="0"/>
                </a:prstClr>
              </a:solidFill>
              <a:latin typeface="Tenorite"/>
              <a:ea typeface="+mn-ea"/>
              <a:cs typeface="+mn-cs"/>
            </a:rPr>
            <a:t>A goal to be achieved. </a:t>
          </a:r>
          <a:r>
            <a:rPr lang="en-US" sz="1400" b="1" kern="1200" spc="50" baseline="0" dirty="0">
              <a:solidFill>
                <a:prstClr val="black">
                  <a:hueOff val="0"/>
                  <a:satOff val="0"/>
                  <a:lumOff val="0"/>
                  <a:alphaOff val="0"/>
                </a:prstClr>
              </a:solidFill>
              <a:latin typeface="Tenorite"/>
              <a:ea typeface="+mn-ea"/>
              <a:cs typeface="+mn-cs"/>
            </a:rPr>
            <a:t>(i.e., 17% increase in enrollment headcount from 5,700 to 6,669 a 969-participant increase)</a:t>
          </a:r>
        </a:p>
      </dsp:txBody>
      <dsp:txXfrm>
        <a:off x="6834308" y="1116059"/>
        <a:ext cx="2166434" cy="2352293"/>
      </dsp:txXfrm>
    </dsp:sp>
    <dsp:sp modelId="{59606EB9-9F10-4D12-A33F-A242FDCC0D0F}">
      <dsp:nvSpPr>
        <dsp:cNvPr id="0" name=""/>
        <dsp:cNvSpPr/>
      </dsp:nvSpPr>
      <dsp:spPr>
        <a:xfrm>
          <a:off x="9108637" y="466129"/>
          <a:ext cx="2166434" cy="64993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96" tIns="171196" rIns="171196" bIns="171196" numCol="1" spcCol="1270" anchor="ctr" anchorCtr="0">
          <a:noAutofit/>
        </a:bodyPr>
        <a:lstStyle/>
        <a:p>
          <a:pPr marL="0" lvl="0" indent="0" algn="ctr" defTabSz="889000">
            <a:lnSpc>
              <a:spcPct val="90000"/>
            </a:lnSpc>
            <a:spcBef>
              <a:spcPct val="0"/>
            </a:spcBef>
            <a:spcAft>
              <a:spcPct val="35000"/>
            </a:spcAft>
            <a:buNone/>
          </a:pPr>
          <a:r>
            <a:rPr lang="en-US" sz="1600" kern="1200" spc="150" baseline="0" dirty="0">
              <a:solidFill>
                <a:prstClr val="black"/>
              </a:solidFill>
              <a:latin typeface="Tenorite"/>
              <a:ea typeface="+mn-ea"/>
              <a:cs typeface="+mn-cs"/>
            </a:rPr>
            <a:t>Actuals Achieved</a:t>
          </a:r>
        </a:p>
      </dsp:txBody>
      <dsp:txXfrm>
        <a:off x="9108637" y="466129"/>
        <a:ext cx="2166434" cy="649930"/>
      </dsp:txXfrm>
    </dsp:sp>
    <dsp:sp modelId="{C8429E68-36DD-4F6A-A2F4-7CCDADCEFAD1}">
      <dsp:nvSpPr>
        <dsp:cNvPr id="0" name=""/>
        <dsp:cNvSpPr/>
      </dsp:nvSpPr>
      <dsp:spPr>
        <a:xfrm>
          <a:off x="9108637" y="1116059"/>
          <a:ext cx="2166434" cy="2352293"/>
        </a:xfrm>
        <a:prstGeom prst="rect">
          <a:avLst/>
        </a:prstGeom>
        <a:blipFill rotWithShape="0">
          <a:blip xmlns:r="http://schemas.openxmlformats.org/officeDocument/2006/relationships" r:embed="rId1"/>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7/26/2023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7/26/2023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mailto:mvalentin@jsu.edu"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mvalentin@jsu.ed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7904746" y="3260738"/>
            <a:ext cx="3844090" cy="896351"/>
          </a:xfrm>
        </p:spPr>
        <p:txBody>
          <a:bodyPr/>
          <a:lstStyle/>
          <a:p>
            <a:r>
              <a:rPr lang="en-US" sz="5400" dirty="0">
                <a:solidFill>
                  <a:srgbClr val="C00000"/>
                </a:solidFill>
              </a:rPr>
              <a:t>RED Plan</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225793" y="6068153"/>
            <a:ext cx="5459128" cy="573278"/>
          </a:xfrm>
        </p:spPr>
        <p:txBody>
          <a:bodyPr>
            <a:normAutofit fontScale="92500" lnSpcReduction="10000"/>
          </a:bodyPr>
          <a:lstStyle/>
          <a:p>
            <a:r>
              <a:rPr lang="en-US" sz="1400" dirty="0"/>
              <a:t>Dr. Marie A. Valentin</a:t>
            </a:r>
          </a:p>
          <a:p>
            <a:r>
              <a:rPr lang="en-US" sz="1400" dirty="0"/>
              <a:t>Assistant Vice-Provost, Institutional Research and Effectiveness</a:t>
            </a:r>
          </a:p>
        </p:txBody>
      </p:sp>
      <p:pic>
        <p:nvPicPr>
          <p:cNvPr id="4" name="Picture 3">
            <a:extLst>
              <a:ext uri="{FF2B5EF4-FFF2-40B4-BE49-F238E27FC236}">
                <a16:creationId xmlns:a16="http://schemas.microsoft.com/office/drawing/2014/main" id="{65071589-D9E8-79CA-6A76-D6C9D7565F6A}"/>
              </a:ext>
            </a:extLst>
          </p:cNvPr>
          <p:cNvPicPr>
            <a:picLocks noChangeAspect="1"/>
          </p:cNvPicPr>
          <p:nvPr/>
        </p:nvPicPr>
        <p:blipFill>
          <a:blip r:embed="rId2"/>
          <a:stretch>
            <a:fillRect/>
          </a:stretch>
        </p:blipFill>
        <p:spPr>
          <a:xfrm>
            <a:off x="6894256" y="3297399"/>
            <a:ext cx="896190" cy="823031"/>
          </a:xfrm>
          <a:prstGeom prst="rect">
            <a:avLst/>
          </a:prstGeom>
        </p:spPr>
      </p:pic>
      <p:sp>
        <p:nvSpPr>
          <p:cNvPr id="7" name="TextBox 6">
            <a:extLst>
              <a:ext uri="{FF2B5EF4-FFF2-40B4-BE49-F238E27FC236}">
                <a16:creationId xmlns:a16="http://schemas.microsoft.com/office/drawing/2014/main" id="{740A305F-93FA-B4EC-9EE0-57928C5B89C3}"/>
              </a:ext>
            </a:extLst>
          </p:cNvPr>
          <p:cNvSpPr txBox="1"/>
          <p:nvPr/>
        </p:nvSpPr>
        <p:spPr>
          <a:xfrm>
            <a:off x="5859352" y="4414820"/>
            <a:ext cx="6097002" cy="1379160"/>
          </a:xfrm>
          <a:prstGeom prst="rect">
            <a:avLst/>
          </a:prstGeom>
          <a:noFill/>
        </p:spPr>
        <p:txBody>
          <a:bodyPr wrap="square">
            <a:spAutoFit/>
          </a:bodyPr>
          <a:lstStyle/>
          <a:p>
            <a:pPr marL="0" marR="0" algn="ctr" fontAlgn="base">
              <a:lnSpc>
                <a:spcPct val="107000"/>
              </a:lnSpc>
              <a:spcBef>
                <a:spcPts val="0"/>
              </a:spcBef>
              <a:spcAft>
                <a:spcPts val="0"/>
              </a:spcAft>
            </a:pPr>
            <a:r>
              <a:rPr lang="en-US" sz="4000" b="1" i="1" dirty="0">
                <a:solidFill>
                  <a:srgbClr val="C00000"/>
                </a:solidFill>
                <a:effectLst/>
                <a:latin typeface="Goudy Old Style" panose="02020502050305020303" pitchFamily="18" charset="0"/>
                <a:ea typeface="Times New Roman" panose="02020603050405020304" pitchFamily="18" charset="0"/>
                <a:cs typeface="Segoe UI" panose="020B0502040204020203" pitchFamily="34" charset="0"/>
              </a:rPr>
              <a:t>Jacksonville State 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ct val="107000"/>
              </a:lnSpc>
              <a:spcBef>
                <a:spcPts val="0"/>
              </a:spcBef>
              <a:spcAft>
                <a:spcPts val="0"/>
              </a:spcAft>
            </a:pPr>
            <a:r>
              <a:rPr lang="en-US" sz="4000" b="1" i="1" dirty="0">
                <a:solidFill>
                  <a:srgbClr val="C00000"/>
                </a:solidFill>
                <a:effectLst/>
                <a:latin typeface="Goudy Old Style" panose="02020502050305020303" pitchFamily="18" charset="0"/>
                <a:ea typeface="Times New Roman" panose="02020603050405020304" pitchFamily="18" charset="0"/>
                <a:cs typeface="Segoe UI" panose="020B0502040204020203" pitchFamily="34" charset="0"/>
              </a:rPr>
              <a:t>Strategic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3952898363"/>
              </p:ext>
            </p:extLst>
          </p:nvPr>
        </p:nvGraphicFramePr>
        <p:xfrm>
          <a:off x="452803" y="2914116"/>
          <a:ext cx="11286393" cy="3934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sp>
        <p:nvSpPr>
          <p:cNvPr id="2" name="TextBox 1">
            <a:extLst>
              <a:ext uri="{FF2B5EF4-FFF2-40B4-BE49-F238E27FC236}">
                <a16:creationId xmlns:a16="http://schemas.microsoft.com/office/drawing/2014/main" id="{B3E79AF2-BFCD-68BC-90AA-C770F0BDDA7E}"/>
              </a:ext>
            </a:extLst>
          </p:cNvPr>
          <p:cNvSpPr txBox="1"/>
          <p:nvPr/>
        </p:nvSpPr>
        <p:spPr>
          <a:xfrm>
            <a:off x="298939" y="566678"/>
            <a:ext cx="11746524" cy="2031325"/>
          </a:xfrm>
          <a:prstGeom prst="rect">
            <a:avLst/>
          </a:prstGeom>
          <a:noFill/>
        </p:spPr>
        <p:txBody>
          <a:bodyPr wrap="square" rtlCol="0">
            <a:spAutoFit/>
          </a:bodyPr>
          <a:lstStyle/>
          <a:p>
            <a:r>
              <a:rPr lang="en-US" b="1" dirty="0"/>
              <a:t>Example used:  </a:t>
            </a:r>
            <a:r>
              <a:rPr lang="en-US" dirty="0">
                <a:solidFill>
                  <a:srgbClr val="FF0000"/>
                </a:solidFill>
              </a:rPr>
              <a:t>Reach, Goal 2 Spirit of Generosity, Objective 4 Increase the overall participation in the “All In Employee Giving Campaign”. </a:t>
            </a:r>
          </a:p>
          <a:p>
            <a:endParaRPr lang="en-US" dirty="0"/>
          </a:p>
          <a:p>
            <a:r>
              <a:rPr lang="en-US" b="1" dirty="0"/>
              <a:t>Response submitted:  </a:t>
            </a:r>
            <a:r>
              <a:rPr lang="en-US" u="sng" dirty="0"/>
              <a:t>Target goal: </a:t>
            </a:r>
            <a:r>
              <a:rPr lang="en-US" dirty="0"/>
              <a:t>For 2022, our goal was to increase the participation and we achieved a 10% increase from 2022.  </a:t>
            </a:r>
            <a:r>
              <a:rPr lang="en-US" u="sng" dirty="0"/>
              <a:t>Assessment Measure</a:t>
            </a:r>
            <a:r>
              <a:rPr lang="en-US" dirty="0"/>
              <a:t>: Rate of participation</a:t>
            </a:r>
            <a:r>
              <a:rPr lang="en-US" u="sng" dirty="0"/>
              <a:t>.  Current level of progress: </a:t>
            </a:r>
            <a:r>
              <a:rPr lang="en-US" dirty="0"/>
              <a:t>We are currently tracking for another increase for the 2023 campaign.  </a:t>
            </a:r>
            <a:r>
              <a:rPr lang="en-US" u="sng" dirty="0"/>
              <a:t>Benchmark:</a:t>
            </a:r>
            <a:r>
              <a:rPr lang="en-US" dirty="0"/>
              <a:t> Benchmark for 2022 was 17% and benchmark for 2023 is 27%.  </a:t>
            </a:r>
          </a:p>
        </p:txBody>
      </p:sp>
    </p:spTree>
    <p:extLst>
      <p:ext uri="{BB962C8B-B14F-4D97-AF65-F5344CB8AC3E}">
        <p14:creationId xmlns:p14="http://schemas.microsoft.com/office/powerpoint/2010/main" val="31614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259E4C-C65E-CCC0-046D-A4805B46C126}"/>
              </a:ext>
            </a:extLst>
          </p:cNvPr>
          <p:cNvSpPr>
            <a:spLocks noGrp="1"/>
          </p:cNvSpPr>
          <p:nvPr>
            <p:ph type="title"/>
          </p:nvPr>
        </p:nvSpPr>
        <p:spPr>
          <a:xfrm>
            <a:off x="217524" y="501651"/>
            <a:ext cx="3807545" cy="1839898"/>
          </a:xfrm>
        </p:spPr>
        <p:txBody>
          <a:bodyPr>
            <a:normAutofit/>
          </a:bodyPr>
          <a:lstStyle/>
          <a:p>
            <a:r>
              <a:rPr lang="en-US" sz="1600" u="sng" dirty="0"/>
              <a:t>RUBRICs</a:t>
            </a:r>
            <a:br>
              <a:rPr lang="en-US" sz="1600" dirty="0"/>
            </a:br>
            <a:br>
              <a:rPr lang="en-US" sz="1600" dirty="0"/>
            </a:br>
            <a:r>
              <a:rPr lang="en-US" sz="1600" dirty="0"/>
              <a:t>Measures</a:t>
            </a:r>
            <a:br>
              <a:rPr lang="en-US" sz="1600" dirty="0"/>
            </a:br>
            <a:r>
              <a:rPr lang="en-US" sz="1600" dirty="0"/>
              <a:t>Targets</a:t>
            </a:r>
            <a:br>
              <a:rPr lang="en-US" sz="1600" dirty="0"/>
            </a:br>
            <a:r>
              <a:rPr lang="en-US" sz="1600" dirty="0"/>
              <a:t>Findings</a:t>
            </a:r>
            <a:br>
              <a:rPr lang="en-US" sz="1600" dirty="0"/>
            </a:br>
            <a:r>
              <a:rPr lang="en-US" sz="1600" dirty="0"/>
              <a:t>Action Plan</a:t>
            </a:r>
            <a:br>
              <a:rPr lang="en-US" sz="1600" dirty="0"/>
            </a:br>
            <a:r>
              <a:rPr lang="en-US" sz="1600" dirty="0"/>
              <a:t>Outcomes analysis</a:t>
            </a:r>
          </a:p>
        </p:txBody>
      </p:sp>
      <p:sp>
        <p:nvSpPr>
          <p:cNvPr id="6" name="Slide Number Placeholder 5">
            <a:extLst>
              <a:ext uri="{FF2B5EF4-FFF2-40B4-BE49-F238E27FC236}">
                <a16:creationId xmlns:a16="http://schemas.microsoft.com/office/drawing/2014/main" id="{9A7CD286-EE20-A6B7-C914-142ECB84E8EE}"/>
              </a:ext>
            </a:extLst>
          </p:cNvPr>
          <p:cNvSpPr>
            <a:spLocks noGrp="1"/>
          </p:cNvSpPr>
          <p:nvPr>
            <p:ph type="sldNum" sz="quarter" idx="12"/>
          </p:nvPr>
        </p:nvSpPr>
        <p:spPr/>
        <p:txBody>
          <a:bodyPr/>
          <a:lstStyle/>
          <a:p>
            <a:fld id="{A49DFD55-3C28-40EF-9E31-A92D2E4017FF}" type="slidenum">
              <a:rPr lang="en-US" smtClean="0"/>
              <a:pPr/>
              <a:t>11</a:t>
            </a:fld>
            <a:endParaRPr lang="en-US" dirty="0"/>
          </a:p>
        </p:txBody>
      </p:sp>
      <p:pic>
        <p:nvPicPr>
          <p:cNvPr id="3" name="Picture 2">
            <a:extLst>
              <a:ext uri="{FF2B5EF4-FFF2-40B4-BE49-F238E27FC236}">
                <a16:creationId xmlns:a16="http://schemas.microsoft.com/office/drawing/2014/main" id="{98EF98D0-2A1E-E064-1A3B-CFC06739CA6E}"/>
              </a:ext>
            </a:extLst>
          </p:cNvPr>
          <p:cNvPicPr>
            <a:picLocks noChangeAspect="1"/>
          </p:cNvPicPr>
          <p:nvPr/>
        </p:nvPicPr>
        <p:blipFill>
          <a:blip r:embed="rId2"/>
          <a:stretch>
            <a:fillRect/>
          </a:stretch>
        </p:blipFill>
        <p:spPr>
          <a:xfrm>
            <a:off x="3409771" y="501651"/>
            <a:ext cx="8273077" cy="5709414"/>
          </a:xfrm>
          <a:prstGeom prst="rect">
            <a:avLst/>
          </a:prstGeom>
        </p:spPr>
      </p:pic>
    </p:spTree>
    <p:extLst>
      <p:ext uri="{BB962C8B-B14F-4D97-AF65-F5344CB8AC3E}">
        <p14:creationId xmlns:p14="http://schemas.microsoft.com/office/powerpoint/2010/main" val="354654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DB88-62DD-4C41-977F-D59BEF14EE76}"/>
              </a:ext>
            </a:extLst>
          </p:cNvPr>
          <p:cNvSpPr>
            <a:spLocks noGrp="1"/>
          </p:cNvSpPr>
          <p:nvPr>
            <p:ph type="title"/>
          </p:nvPr>
        </p:nvSpPr>
        <p:spPr>
          <a:xfrm>
            <a:off x="3535867" y="108477"/>
            <a:ext cx="4082142" cy="585788"/>
          </a:xfrm>
        </p:spPr>
        <p:txBody>
          <a:bodyPr/>
          <a:lstStyle/>
          <a:p>
            <a:r>
              <a:rPr lang="en-US" dirty="0"/>
              <a:t>Tips to remember</a:t>
            </a:r>
          </a:p>
        </p:txBody>
      </p:sp>
      <p:sp>
        <p:nvSpPr>
          <p:cNvPr id="3" name="Text Placeholder 2">
            <a:extLst>
              <a:ext uri="{FF2B5EF4-FFF2-40B4-BE49-F238E27FC236}">
                <a16:creationId xmlns:a16="http://schemas.microsoft.com/office/drawing/2014/main" id="{AEF37E83-2D8B-42EF-A2C4-5D2BBDB1F05B}"/>
              </a:ext>
            </a:extLst>
          </p:cNvPr>
          <p:cNvSpPr>
            <a:spLocks noGrp="1"/>
          </p:cNvSpPr>
          <p:nvPr>
            <p:ph type="body" sz="quarter" idx="13"/>
          </p:nvPr>
        </p:nvSpPr>
        <p:spPr>
          <a:xfrm>
            <a:off x="166074" y="1507772"/>
            <a:ext cx="2141764" cy="514350"/>
          </a:xfrm>
        </p:spPr>
        <p:txBody>
          <a:bodyPr/>
          <a:lstStyle/>
          <a:p>
            <a:r>
              <a:rPr lang="en-US" dirty="0"/>
              <a:t>1</a:t>
            </a:r>
          </a:p>
        </p:txBody>
      </p:sp>
      <p:sp>
        <p:nvSpPr>
          <p:cNvPr id="4" name="Text Placeholder 3">
            <a:extLst>
              <a:ext uri="{FF2B5EF4-FFF2-40B4-BE49-F238E27FC236}">
                <a16:creationId xmlns:a16="http://schemas.microsoft.com/office/drawing/2014/main" id="{B0D77839-2CFD-4BC8-85DA-9EE69CCE1B20}"/>
              </a:ext>
            </a:extLst>
          </p:cNvPr>
          <p:cNvSpPr>
            <a:spLocks noGrp="1"/>
          </p:cNvSpPr>
          <p:nvPr>
            <p:ph type="body" sz="quarter" idx="14"/>
          </p:nvPr>
        </p:nvSpPr>
        <p:spPr>
          <a:xfrm>
            <a:off x="732131" y="2584097"/>
            <a:ext cx="2141764" cy="514350"/>
          </a:xfrm>
        </p:spPr>
        <p:txBody>
          <a:bodyPr/>
          <a:lstStyle/>
          <a:p>
            <a:r>
              <a:rPr lang="en-US" dirty="0"/>
              <a:t>2</a:t>
            </a:r>
          </a:p>
        </p:txBody>
      </p:sp>
      <p:sp>
        <p:nvSpPr>
          <p:cNvPr id="5" name="Text Placeholder 4">
            <a:extLst>
              <a:ext uri="{FF2B5EF4-FFF2-40B4-BE49-F238E27FC236}">
                <a16:creationId xmlns:a16="http://schemas.microsoft.com/office/drawing/2014/main" id="{57E386FF-C90F-4484-A843-D4BA75FFF002}"/>
              </a:ext>
            </a:extLst>
          </p:cNvPr>
          <p:cNvSpPr>
            <a:spLocks noGrp="1"/>
          </p:cNvSpPr>
          <p:nvPr>
            <p:ph type="body" sz="quarter" idx="15"/>
          </p:nvPr>
        </p:nvSpPr>
        <p:spPr>
          <a:xfrm>
            <a:off x="1338556" y="3660422"/>
            <a:ext cx="2141764" cy="514350"/>
          </a:xfrm>
        </p:spPr>
        <p:txBody>
          <a:bodyPr/>
          <a:lstStyle/>
          <a:p>
            <a:r>
              <a:rPr lang="en-US" dirty="0"/>
              <a:t>3</a:t>
            </a:r>
          </a:p>
        </p:txBody>
      </p:sp>
      <p:sp>
        <p:nvSpPr>
          <p:cNvPr id="6" name="Text Placeholder 5">
            <a:extLst>
              <a:ext uri="{FF2B5EF4-FFF2-40B4-BE49-F238E27FC236}">
                <a16:creationId xmlns:a16="http://schemas.microsoft.com/office/drawing/2014/main" id="{F30780D1-5C1B-411C-81ED-7B9970FCBF8A}"/>
              </a:ext>
            </a:extLst>
          </p:cNvPr>
          <p:cNvSpPr>
            <a:spLocks noGrp="1"/>
          </p:cNvSpPr>
          <p:nvPr>
            <p:ph type="body" sz="quarter" idx="16"/>
          </p:nvPr>
        </p:nvSpPr>
        <p:spPr>
          <a:xfrm>
            <a:off x="1922756" y="4736748"/>
            <a:ext cx="2141764" cy="514350"/>
          </a:xfrm>
        </p:spPr>
        <p:txBody>
          <a:bodyPr/>
          <a:lstStyle/>
          <a:p>
            <a:r>
              <a:rPr lang="en-US" dirty="0"/>
              <a:t>4</a:t>
            </a:r>
          </a:p>
        </p:txBody>
      </p:sp>
      <p:sp>
        <p:nvSpPr>
          <p:cNvPr id="12" name="Text Placeholder 11">
            <a:extLst>
              <a:ext uri="{FF2B5EF4-FFF2-40B4-BE49-F238E27FC236}">
                <a16:creationId xmlns:a16="http://schemas.microsoft.com/office/drawing/2014/main" id="{FABE7D8B-D1CD-44C0-AD2D-2ABA67684E97}"/>
              </a:ext>
            </a:extLst>
          </p:cNvPr>
          <p:cNvSpPr>
            <a:spLocks noGrp="1"/>
          </p:cNvSpPr>
          <p:nvPr>
            <p:ph type="body" sz="quarter" idx="17"/>
          </p:nvPr>
        </p:nvSpPr>
        <p:spPr>
          <a:xfrm>
            <a:off x="4401536" y="1613528"/>
            <a:ext cx="5102680" cy="1010842"/>
          </a:xfrm>
        </p:spPr>
        <p:txBody>
          <a:bodyPr>
            <a:normAutofit/>
          </a:bodyPr>
          <a:lstStyle/>
          <a:p>
            <a:r>
              <a:rPr lang="en-US" b="1" dirty="0"/>
              <a:t>Keep continuous improvement in mind as you assess: </a:t>
            </a:r>
            <a:r>
              <a:rPr lang="en-US" dirty="0"/>
              <a:t>This means that the base line action plan will be changing every year to endure that the action creates the desired results over time.  </a:t>
            </a:r>
          </a:p>
        </p:txBody>
      </p:sp>
      <p:sp>
        <p:nvSpPr>
          <p:cNvPr id="13" name="Text Placeholder 12">
            <a:extLst>
              <a:ext uri="{FF2B5EF4-FFF2-40B4-BE49-F238E27FC236}">
                <a16:creationId xmlns:a16="http://schemas.microsoft.com/office/drawing/2014/main" id="{8C2F0B15-120C-423F-8EE5-F303B19D5CC5}"/>
              </a:ext>
            </a:extLst>
          </p:cNvPr>
          <p:cNvSpPr>
            <a:spLocks noGrp="1"/>
          </p:cNvSpPr>
          <p:nvPr>
            <p:ph type="body" sz="quarter" idx="18"/>
          </p:nvPr>
        </p:nvSpPr>
        <p:spPr>
          <a:xfrm>
            <a:off x="4986029" y="2682564"/>
            <a:ext cx="5102680" cy="1010842"/>
          </a:xfrm>
        </p:spPr>
        <p:txBody>
          <a:bodyPr>
            <a:normAutofit/>
          </a:bodyPr>
          <a:lstStyle/>
          <a:p>
            <a:r>
              <a:rPr lang="en-US" b="1" dirty="0"/>
              <a:t>Think “integrated”:  </a:t>
            </a:r>
            <a:r>
              <a:rPr lang="en-US" dirty="0"/>
              <a:t>Strategic planning should not be a separate and unique effort…it should be a way to focus your actions related to the overarching University goals and objectives that you are trying to attain anyway. </a:t>
            </a:r>
          </a:p>
        </p:txBody>
      </p:sp>
      <p:sp>
        <p:nvSpPr>
          <p:cNvPr id="14" name="Text Placeholder 13">
            <a:extLst>
              <a:ext uri="{FF2B5EF4-FFF2-40B4-BE49-F238E27FC236}">
                <a16:creationId xmlns:a16="http://schemas.microsoft.com/office/drawing/2014/main" id="{300D2644-F516-41F1-A88D-93673EA209A4}"/>
              </a:ext>
            </a:extLst>
          </p:cNvPr>
          <p:cNvSpPr>
            <a:spLocks noGrp="1"/>
          </p:cNvSpPr>
          <p:nvPr>
            <p:ph type="body" sz="quarter" idx="19"/>
          </p:nvPr>
        </p:nvSpPr>
        <p:spPr>
          <a:xfrm>
            <a:off x="5576938" y="3755394"/>
            <a:ext cx="5102680" cy="1010842"/>
          </a:xfrm>
        </p:spPr>
        <p:txBody>
          <a:bodyPr>
            <a:normAutofit/>
          </a:bodyPr>
          <a:lstStyle/>
          <a:p>
            <a:r>
              <a:rPr lang="en-US" b="1" dirty="0"/>
              <a:t>Think “ongoing”: </a:t>
            </a:r>
            <a:r>
              <a:rPr lang="en-US" dirty="0"/>
              <a:t>success is planned for, monitored and measured throughout the year. ‘You track what you think is important”, this should be an ongoing process.  </a:t>
            </a:r>
          </a:p>
        </p:txBody>
      </p:sp>
      <p:sp>
        <p:nvSpPr>
          <p:cNvPr id="15" name="Text Placeholder 14">
            <a:extLst>
              <a:ext uri="{FF2B5EF4-FFF2-40B4-BE49-F238E27FC236}">
                <a16:creationId xmlns:a16="http://schemas.microsoft.com/office/drawing/2014/main" id="{9405A1F0-98C1-4B11-8D9A-3C009ADC44D0}"/>
              </a:ext>
            </a:extLst>
          </p:cNvPr>
          <p:cNvSpPr>
            <a:spLocks noGrp="1"/>
          </p:cNvSpPr>
          <p:nvPr>
            <p:ph type="body" sz="quarter" idx="20"/>
          </p:nvPr>
        </p:nvSpPr>
        <p:spPr>
          <a:xfrm>
            <a:off x="6175279" y="4824429"/>
            <a:ext cx="5318813" cy="1465276"/>
          </a:xfrm>
        </p:spPr>
        <p:txBody>
          <a:bodyPr>
            <a:normAutofit/>
          </a:bodyPr>
          <a:lstStyle/>
          <a:p>
            <a:r>
              <a:rPr lang="en-US" b="1" dirty="0"/>
              <a:t>Be sure that you define one or more measures for each strategy: </a:t>
            </a:r>
            <a:r>
              <a:rPr lang="en-US" dirty="0"/>
              <a:t>Having measures ultimately results in quantifiable data (evidence), so each outcome/objective must have some identified means to assess progress. Having multiple means of measurement offers a means to double-check (triangulate) your evidence to provide a more complete picture. </a:t>
            </a:r>
          </a:p>
        </p:txBody>
      </p:sp>
      <p:sp>
        <p:nvSpPr>
          <p:cNvPr id="18" name="Slide Number Placeholder 17">
            <a:extLst>
              <a:ext uri="{FF2B5EF4-FFF2-40B4-BE49-F238E27FC236}">
                <a16:creationId xmlns:a16="http://schemas.microsoft.com/office/drawing/2014/main" id="{C8D6D0E8-3983-4B7D-ADB2-077E17AD3BD0}"/>
              </a:ext>
            </a:extLst>
          </p:cNvPr>
          <p:cNvSpPr>
            <a:spLocks noGrp="1"/>
          </p:cNvSpPr>
          <p:nvPr>
            <p:ph type="sldNum" sz="quarter" idx="12"/>
          </p:nvPr>
        </p:nvSpPr>
        <p:spPr>
          <a:xfrm>
            <a:off x="10810874" y="6356350"/>
            <a:ext cx="542925" cy="365125"/>
          </a:xfrm>
        </p:spPr>
        <p:txBody>
          <a:bodyPr/>
          <a:lstStyle/>
          <a:p>
            <a:fld id="{A49DFD55-3C28-40EF-9E31-A92D2E4017FF}" type="slidenum">
              <a:rPr lang="en-US" smtClean="0"/>
              <a:pPr/>
              <a:t>12</a:t>
            </a:fld>
            <a:endParaRPr lang="en-US" dirty="0"/>
          </a:p>
        </p:txBody>
      </p:sp>
      <p:sp>
        <p:nvSpPr>
          <p:cNvPr id="7" name="TextBox 6">
            <a:extLst>
              <a:ext uri="{FF2B5EF4-FFF2-40B4-BE49-F238E27FC236}">
                <a16:creationId xmlns:a16="http://schemas.microsoft.com/office/drawing/2014/main" id="{ABCDD0A7-6A1C-2B62-3817-DA6FF8976F6B}"/>
              </a:ext>
            </a:extLst>
          </p:cNvPr>
          <p:cNvSpPr txBox="1"/>
          <p:nvPr/>
        </p:nvSpPr>
        <p:spPr>
          <a:xfrm>
            <a:off x="6235516" y="6356350"/>
            <a:ext cx="4444102" cy="369332"/>
          </a:xfrm>
          <a:prstGeom prst="rect">
            <a:avLst/>
          </a:prstGeom>
          <a:noFill/>
        </p:spPr>
        <p:txBody>
          <a:bodyPr wrap="none" rtlCol="0">
            <a:spAutoFit/>
          </a:bodyPr>
          <a:lstStyle/>
          <a:p>
            <a:r>
              <a:rPr lang="en-US" dirty="0"/>
              <a:t>When in doubt refer to the RED Plan Rubric</a:t>
            </a:r>
          </a:p>
        </p:txBody>
      </p:sp>
    </p:spTree>
    <p:extLst>
      <p:ext uri="{BB962C8B-B14F-4D97-AF65-F5344CB8AC3E}">
        <p14:creationId xmlns:p14="http://schemas.microsoft.com/office/powerpoint/2010/main" val="33210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671639"/>
            <a:ext cx="6085586" cy="819147"/>
          </a:xfrm>
        </p:spPr>
        <p:txBody>
          <a:bodyPr>
            <a:normAutofit fontScale="90000"/>
          </a:bodyPr>
          <a:lstStyle/>
          <a:p>
            <a:r>
              <a:rPr lang="en-US" b="1" cap="none" dirty="0"/>
              <a:t>Training, one-on-ones, on-demand, and resources:</a:t>
            </a:r>
          </a:p>
        </p:txBody>
      </p:sp>
      <p:sp>
        <p:nvSpPr>
          <p:cNvPr id="3" name="Text Placeholder 2">
            <a:extLst>
              <a:ext uri="{FF2B5EF4-FFF2-40B4-BE49-F238E27FC236}">
                <a16:creationId xmlns:a16="http://schemas.microsoft.com/office/drawing/2014/main" id="{FED19BCA-B61F-4EA6-A1FB-CCA3BD8506FB}"/>
              </a:ext>
            </a:extLst>
          </p:cNvPr>
          <p:cNvSpPr>
            <a:spLocks noGrp="1"/>
          </p:cNvSpPr>
          <p:nvPr>
            <p:ph type="body" idx="1"/>
          </p:nvPr>
        </p:nvSpPr>
        <p:spPr>
          <a:xfrm>
            <a:off x="5476874" y="2729354"/>
            <a:ext cx="5658352" cy="2817020"/>
          </a:xfrm>
        </p:spPr>
        <p:txBody>
          <a:bodyPr>
            <a:normAutofit/>
          </a:bodyPr>
          <a:lstStyle/>
          <a:p>
            <a:r>
              <a:rPr lang="en-US" sz="1800" dirty="0"/>
              <a:t>Please email </a:t>
            </a:r>
            <a:r>
              <a:rPr lang="en-US" sz="1800" dirty="0">
                <a:hlinkClick r:id="rId2"/>
              </a:rPr>
              <a:t>mvalentin@jsu.edu</a:t>
            </a:r>
            <a:r>
              <a:rPr lang="en-US" sz="1800" dirty="0"/>
              <a:t> to schedule a one-on-one or join in on one of our on-demand (schedule to follow) for help in submitting your RED Plan submission.​</a:t>
            </a:r>
          </a:p>
          <a:p>
            <a:endParaRPr lang="en-US" sz="1800" dirty="0"/>
          </a:p>
          <a:p>
            <a:r>
              <a:rPr lang="en-US" sz="1800" b="1" dirty="0"/>
              <a:t>Resources:</a:t>
            </a:r>
            <a:r>
              <a:rPr lang="en-US" sz="1800" dirty="0"/>
              <a:t>  All of these resources can be found on the Institutional Research and Effectiveness website.</a:t>
            </a:r>
          </a:p>
        </p:txBody>
      </p:sp>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74286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8FD074-AA3D-E2C0-53C0-7AE96D3A026F}"/>
              </a:ext>
            </a:extLst>
          </p:cNvPr>
          <p:cNvSpPr>
            <a:spLocks noGrp="1"/>
          </p:cNvSpPr>
          <p:nvPr>
            <p:ph type="title"/>
          </p:nvPr>
        </p:nvSpPr>
        <p:spPr>
          <a:xfrm>
            <a:off x="4657724" y="2809876"/>
            <a:ext cx="6696075" cy="889836"/>
          </a:xfrm>
        </p:spPr>
        <p:txBody>
          <a:bodyPr/>
          <a:lstStyle/>
          <a:p>
            <a:r>
              <a:rPr lang="en-US" dirty="0"/>
              <a:t>Questions? </a:t>
            </a:r>
          </a:p>
        </p:txBody>
      </p:sp>
      <p:sp>
        <p:nvSpPr>
          <p:cNvPr id="6" name="Slide Number Placeholder 5">
            <a:extLst>
              <a:ext uri="{FF2B5EF4-FFF2-40B4-BE49-F238E27FC236}">
                <a16:creationId xmlns:a16="http://schemas.microsoft.com/office/drawing/2014/main" id="{EA3C320C-367C-3E8B-86EA-9A8FFB874E3C}"/>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285528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dirty="0"/>
              <a:t>Dr. Marie A. Valentin</a:t>
            </a:r>
          </a:p>
          <a:p>
            <a:r>
              <a:rPr lang="en-US" dirty="0">
                <a:hlinkClick r:id="rId2"/>
              </a:rPr>
              <a:t>mvalentin@jsu.edu</a:t>
            </a:r>
            <a:endParaRPr lang="en-US" dirty="0"/>
          </a:p>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084608" y="188828"/>
            <a:ext cx="9003130" cy="611261"/>
          </a:xfrm>
        </p:spPr>
        <p:txBody>
          <a:bodyPr/>
          <a:lstStyle/>
          <a:p>
            <a:r>
              <a:rPr lang="en-US" dirty="0"/>
              <a:t>OIRE RED Plan Timeline and Checklist (2023)</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pic>
        <p:nvPicPr>
          <p:cNvPr id="12" name="Picture 11">
            <a:extLst>
              <a:ext uri="{FF2B5EF4-FFF2-40B4-BE49-F238E27FC236}">
                <a16:creationId xmlns:a16="http://schemas.microsoft.com/office/drawing/2014/main" id="{930D8038-37E5-20CA-C9CF-8B93D3E3AB64}"/>
              </a:ext>
            </a:extLst>
          </p:cNvPr>
          <p:cNvPicPr>
            <a:picLocks noChangeAspect="1"/>
          </p:cNvPicPr>
          <p:nvPr/>
        </p:nvPicPr>
        <p:blipFill>
          <a:blip r:embed="rId2"/>
          <a:stretch>
            <a:fillRect/>
          </a:stretch>
        </p:blipFill>
        <p:spPr>
          <a:xfrm>
            <a:off x="1084608" y="1404220"/>
            <a:ext cx="8897592" cy="5134692"/>
          </a:xfrm>
          <a:prstGeom prst="rect">
            <a:avLst/>
          </a:prstGeom>
        </p:spPr>
      </p:pic>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38200" y="365125"/>
            <a:ext cx="10515600" cy="1325563"/>
          </a:xfrm>
        </p:spPr>
        <p:txBody>
          <a:bodyPr/>
          <a:lstStyle/>
          <a:p>
            <a:r>
              <a:rPr lang="en-US" dirty="0"/>
              <a:t>2023 RED Plan Tracking Report</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pic>
        <p:nvPicPr>
          <p:cNvPr id="12" name="Picture 11">
            <a:extLst>
              <a:ext uri="{FF2B5EF4-FFF2-40B4-BE49-F238E27FC236}">
                <a16:creationId xmlns:a16="http://schemas.microsoft.com/office/drawing/2014/main" id="{C9F91533-7E92-CB93-B6DA-34E12877CEDF}"/>
              </a:ext>
            </a:extLst>
          </p:cNvPr>
          <p:cNvPicPr>
            <a:picLocks noChangeAspect="1"/>
          </p:cNvPicPr>
          <p:nvPr/>
        </p:nvPicPr>
        <p:blipFill>
          <a:blip r:embed="rId2"/>
          <a:stretch>
            <a:fillRect/>
          </a:stretch>
        </p:blipFill>
        <p:spPr>
          <a:xfrm>
            <a:off x="257080" y="1582640"/>
            <a:ext cx="11096720" cy="3478076"/>
          </a:xfrm>
          <a:prstGeom prst="rect">
            <a:avLst/>
          </a:prstGeom>
        </p:spPr>
      </p:pic>
      <p:sp>
        <p:nvSpPr>
          <p:cNvPr id="3" name="Arrow: Right 2">
            <a:extLst>
              <a:ext uri="{FF2B5EF4-FFF2-40B4-BE49-F238E27FC236}">
                <a16:creationId xmlns:a16="http://schemas.microsoft.com/office/drawing/2014/main" id="{30843839-EC12-F138-12E1-0B1033ABCD54}"/>
              </a:ext>
            </a:extLst>
          </p:cNvPr>
          <p:cNvSpPr/>
          <p:nvPr/>
        </p:nvSpPr>
        <p:spPr>
          <a:xfrm rot="12795898">
            <a:off x="8121396" y="1919316"/>
            <a:ext cx="978408" cy="484632"/>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57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A96137-3D5C-899E-14F6-D2E34F2C438D}"/>
              </a:ext>
            </a:extLst>
          </p:cNvPr>
          <p:cNvSpPr>
            <a:spLocks noGrp="1"/>
          </p:cNvSpPr>
          <p:nvPr>
            <p:ph type="sldNum" sz="quarter" idx="12"/>
          </p:nvPr>
        </p:nvSpPr>
        <p:spPr/>
        <p:txBody>
          <a:bodyPr/>
          <a:lstStyle/>
          <a:p>
            <a:fld id="{A49DFD55-3C28-40EF-9E31-A92D2E4017FF}" type="slidenum">
              <a:rPr lang="en-US" smtClean="0"/>
              <a:pPr/>
              <a:t>4</a:t>
            </a:fld>
            <a:endParaRPr lang="en-US" dirty="0"/>
          </a:p>
        </p:txBody>
      </p:sp>
      <p:pic>
        <p:nvPicPr>
          <p:cNvPr id="8" name="Picture 7">
            <a:extLst>
              <a:ext uri="{FF2B5EF4-FFF2-40B4-BE49-F238E27FC236}">
                <a16:creationId xmlns:a16="http://schemas.microsoft.com/office/drawing/2014/main" id="{57219FD0-3650-A011-718A-438E97F4251A}"/>
              </a:ext>
            </a:extLst>
          </p:cNvPr>
          <p:cNvPicPr>
            <a:picLocks noChangeAspect="1"/>
          </p:cNvPicPr>
          <p:nvPr/>
        </p:nvPicPr>
        <p:blipFill>
          <a:blip r:embed="rId2"/>
          <a:stretch>
            <a:fillRect/>
          </a:stretch>
        </p:blipFill>
        <p:spPr>
          <a:xfrm>
            <a:off x="4491064" y="495509"/>
            <a:ext cx="5931771" cy="5866982"/>
          </a:xfrm>
          <a:prstGeom prst="rect">
            <a:avLst/>
          </a:prstGeom>
        </p:spPr>
      </p:pic>
      <p:sp>
        <p:nvSpPr>
          <p:cNvPr id="9" name="TextBox 8">
            <a:extLst>
              <a:ext uri="{FF2B5EF4-FFF2-40B4-BE49-F238E27FC236}">
                <a16:creationId xmlns:a16="http://schemas.microsoft.com/office/drawing/2014/main" id="{B55945B4-C41C-78EA-E50E-C4B08B98AF83}"/>
              </a:ext>
            </a:extLst>
          </p:cNvPr>
          <p:cNvSpPr txBox="1"/>
          <p:nvPr/>
        </p:nvSpPr>
        <p:spPr>
          <a:xfrm>
            <a:off x="602974" y="596348"/>
            <a:ext cx="2286000" cy="923330"/>
          </a:xfrm>
          <a:prstGeom prst="rect">
            <a:avLst/>
          </a:prstGeom>
          <a:noFill/>
        </p:spPr>
        <p:txBody>
          <a:bodyPr wrap="square" rtlCol="0">
            <a:spAutoFit/>
          </a:bodyPr>
          <a:lstStyle/>
          <a:p>
            <a:r>
              <a:rPr lang="en-US" dirty="0"/>
              <a:t>Previous options will no longer be available</a:t>
            </a:r>
          </a:p>
        </p:txBody>
      </p:sp>
      <p:sp>
        <p:nvSpPr>
          <p:cNvPr id="10" name="TextBox 9">
            <a:extLst>
              <a:ext uri="{FF2B5EF4-FFF2-40B4-BE49-F238E27FC236}">
                <a16:creationId xmlns:a16="http://schemas.microsoft.com/office/drawing/2014/main" id="{68CEC2FF-4AB2-AE78-B41B-D44DC6C38B6F}"/>
              </a:ext>
            </a:extLst>
          </p:cNvPr>
          <p:cNvSpPr txBox="1"/>
          <p:nvPr/>
        </p:nvSpPr>
        <p:spPr>
          <a:xfrm>
            <a:off x="602974" y="2141621"/>
            <a:ext cx="2388269" cy="1200329"/>
          </a:xfrm>
          <a:prstGeom prst="rect">
            <a:avLst/>
          </a:prstGeom>
          <a:noFill/>
        </p:spPr>
        <p:txBody>
          <a:bodyPr wrap="square" rtlCol="0">
            <a:spAutoFit/>
          </a:bodyPr>
          <a:lstStyle/>
          <a:p>
            <a:r>
              <a:rPr lang="en-US" dirty="0"/>
              <a:t>These responses will become the base line Action Plan in the Scorecard for 2023</a:t>
            </a:r>
          </a:p>
        </p:txBody>
      </p:sp>
    </p:spTree>
    <p:extLst>
      <p:ext uri="{BB962C8B-B14F-4D97-AF65-F5344CB8AC3E}">
        <p14:creationId xmlns:p14="http://schemas.microsoft.com/office/powerpoint/2010/main" val="110989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044-C704-4974-935B-AE3D7EFC9BC4}"/>
              </a:ext>
            </a:extLst>
          </p:cNvPr>
          <p:cNvSpPr>
            <a:spLocks noGrp="1"/>
          </p:cNvSpPr>
          <p:nvPr>
            <p:ph type="title"/>
          </p:nvPr>
        </p:nvSpPr>
        <p:spPr>
          <a:xfrm>
            <a:off x="838200" y="365125"/>
            <a:ext cx="10515600" cy="1325563"/>
          </a:xfrm>
        </p:spPr>
        <p:txBody>
          <a:bodyPr/>
          <a:lstStyle/>
          <a:p>
            <a:r>
              <a:rPr lang="en-US" dirty="0"/>
              <a:t>2023 RED Plan Tracking Report</a:t>
            </a:r>
          </a:p>
        </p:txBody>
      </p:sp>
      <p:sp>
        <p:nvSpPr>
          <p:cNvPr id="11" name="Slide Number Placeholder 10">
            <a:extLst>
              <a:ext uri="{FF2B5EF4-FFF2-40B4-BE49-F238E27FC236}">
                <a16:creationId xmlns:a16="http://schemas.microsoft.com/office/drawing/2014/main" id="{6D5843A7-CBF3-441B-919C-8467B2BB19B5}"/>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pic>
        <p:nvPicPr>
          <p:cNvPr id="4" name="Picture 3">
            <a:extLst>
              <a:ext uri="{FF2B5EF4-FFF2-40B4-BE49-F238E27FC236}">
                <a16:creationId xmlns:a16="http://schemas.microsoft.com/office/drawing/2014/main" id="{254B968E-F998-CCCA-AF2C-D00FAFD09825}"/>
              </a:ext>
            </a:extLst>
          </p:cNvPr>
          <p:cNvPicPr>
            <a:picLocks noChangeAspect="1"/>
          </p:cNvPicPr>
          <p:nvPr/>
        </p:nvPicPr>
        <p:blipFill>
          <a:blip r:embed="rId2"/>
          <a:stretch>
            <a:fillRect/>
          </a:stretch>
        </p:blipFill>
        <p:spPr>
          <a:xfrm>
            <a:off x="838200" y="1690688"/>
            <a:ext cx="10402752" cy="3915321"/>
          </a:xfrm>
          <a:prstGeom prst="rect">
            <a:avLst/>
          </a:prstGeom>
        </p:spPr>
      </p:pic>
      <p:sp>
        <p:nvSpPr>
          <p:cNvPr id="5" name="Arrow: Right 4">
            <a:extLst>
              <a:ext uri="{FF2B5EF4-FFF2-40B4-BE49-F238E27FC236}">
                <a16:creationId xmlns:a16="http://schemas.microsoft.com/office/drawing/2014/main" id="{78312A3C-8FFD-7135-37D9-6B35169BCA30}"/>
              </a:ext>
            </a:extLst>
          </p:cNvPr>
          <p:cNvSpPr/>
          <p:nvPr/>
        </p:nvSpPr>
        <p:spPr>
          <a:xfrm rot="19960858" flipH="1">
            <a:off x="9017667" y="1009675"/>
            <a:ext cx="2081464" cy="484632"/>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100" dirty="0"/>
              <a:t>Base Line ACTION PLAN</a:t>
            </a:r>
          </a:p>
        </p:txBody>
      </p:sp>
    </p:spTree>
    <p:extLst>
      <p:ext uri="{BB962C8B-B14F-4D97-AF65-F5344CB8AC3E}">
        <p14:creationId xmlns:p14="http://schemas.microsoft.com/office/powerpoint/2010/main" val="60914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65126"/>
            <a:ext cx="10515600" cy="585370"/>
          </a:xfrm>
        </p:spPr>
        <p:txBody>
          <a:bodyPr/>
          <a:lstStyle/>
          <a:p>
            <a:r>
              <a:rPr lang="en-US" dirty="0"/>
              <a:t>RED Plan Scorecard</a:t>
            </a:r>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pic>
        <p:nvPicPr>
          <p:cNvPr id="12" name="Picture 11">
            <a:extLst>
              <a:ext uri="{FF2B5EF4-FFF2-40B4-BE49-F238E27FC236}">
                <a16:creationId xmlns:a16="http://schemas.microsoft.com/office/drawing/2014/main" id="{52E8E489-ACE8-52C0-D565-DC948E022AA0}"/>
              </a:ext>
            </a:extLst>
          </p:cNvPr>
          <p:cNvPicPr>
            <a:picLocks noChangeAspect="1"/>
          </p:cNvPicPr>
          <p:nvPr/>
        </p:nvPicPr>
        <p:blipFill>
          <a:blip r:embed="rId2"/>
          <a:stretch>
            <a:fillRect/>
          </a:stretch>
        </p:blipFill>
        <p:spPr>
          <a:xfrm>
            <a:off x="588544" y="1662976"/>
            <a:ext cx="11014911" cy="2897553"/>
          </a:xfrm>
          <a:prstGeom prst="rect">
            <a:avLst/>
          </a:prstGeom>
        </p:spPr>
      </p:pic>
      <p:pic>
        <p:nvPicPr>
          <p:cNvPr id="4" name="Picture 3">
            <a:extLst>
              <a:ext uri="{FF2B5EF4-FFF2-40B4-BE49-F238E27FC236}">
                <a16:creationId xmlns:a16="http://schemas.microsoft.com/office/drawing/2014/main" id="{59781F1F-DCB5-A0B0-04D3-09256EFA67D5}"/>
              </a:ext>
            </a:extLst>
          </p:cNvPr>
          <p:cNvPicPr>
            <a:picLocks noChangeAspect="1"/>
          </p:cNvPicPr>
          <p:nvPr/>
        </p:nvPicPr>
        <p:blipFill>
          <a:blip r:embed="rId3"/>
          <a:stretch>
            <a:fillRect/>
          </a:stretch>
        </p:blipFill>
        <p:spPr>
          <a:xfrm>
            <a:off x="9982200" y="4673708"/>
            <a:ext cx="1475360" cy="1682642"/>
          </a:xfrm>
          <a:prstGeom prst="rect">
            <a:avLst/>
          </a:prstGeom>
        </p:spPr>
      </p:pic>
    </p:spTree>
    <p:extLst>
      <p:ext uri="{BB962C8B-B14F-4D97-AF65-F5344CB8AC3E}">
        <p14:creationId xmlns:p14="http://schemas.microsoft.com/office/powerpoint/2010/main" val="249968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3C3E0B-8484-41A8-B86E-5862358AE9CC}"/>
              </a:ext>
            </a:extLst>
          </p:cNvPr>
          <p:cNvSpPr>
            <a:spLocks noGrp="1"/>
          </p:cNvSpPr>
          <p:nvPr>
            <p:ph type="sldNum" sz="quarter" idx="12"/>
          </p:nvPr>
        </p:nvSpPr>
        <p:spPr/>
        <p:txBody>
          <a:bodyPr/>
          <a:lstStyle/>
          <a:p>
            <a:fld id="{A49DFD55-3C28-40EF-9E31-A92D2E4017FF}" type="slidenum">
              <a:rPr lang="en-US" smtClean="0"/>
              <a:pPr/>
              <a:t>7</a:t>
            </a:fld>
            <a:endParaRPr lang="en-US" dirty="0"/>
          </a:p>
        </p:txBody>
      </p:sp>
      <p:pic>
        <p:nvPicPr>
          <p:cNvPr id="8" name="Picture 7">
            <a:extLst>
              <a:ext uri="{FF2B5EF4-FFF2-40B4-BE49-F238E27FC236}">
                <a16:creationId xmlns:a16="http://schemas.microsoft.com/office/drawing/2014/main" id="{C86AED50-B22F-3F3C-97B7-73ADEA20B316}"/>
              </a:ext>
            </a:extLst>
          </p:cNvPr>
          <p:cNvPicPr>
            <a:picLocks noChangeAspect="1"/>
          </p:cNvPicPr>
          <p:nvPr/>
        </p:nvPicPr>
        <p:blipFill>
          <a:blip r:embed="rId2"/>
          <a:stretch>
            <a:fillRect/>
          </a:stretch>
        </p:blipFill>
        <p:spPr>
          <a:xfrm>
            <a:off x="3259375" y="202811"/>
            <a:ext cx="4771704" cy="6452378"/>
          </a:xfrm>
          <a:prstGeom prst="rect">
            <a:avLst/>
          </a:prstGeom>
        </p:spPr>
      </p:pic>
      <p:sp>
        <p:nvSpPr>
          <p:cNvPr id="9" name="TextBox 8">
            <a:extLst>
              <a:ext uri="{FF2B5EF4-FFF2-40B4-BE49-F238E27FC236}">
                <a16:creationId xmlns:a16="http://schemas.microsoft.com/office/drawing/2014/main" id="{1355973D-1F23-99A1-F044-ECCC60BA1ACB}"/>
              </a:ext>
            </a:extLst>
          </p:cNvPr>
          <p:cNvSpPr txBox="1"/>
          <p:nvPr/>
        </p:nvSpPr>
        <p:spPr>
          <a:xfrm>
            <a:off x="602974" y="596348"/>
            <a:ext cx="2286000" cy="1200329"/>
          </a:xfrm>
          <a:prstGeom prst="rect">
            <a:avLst/>
          </a:prstGeom>
          <a:noFill/>
        </p:spPr>
        <p:txBody>
          <a:bodyPr wrap="square" rtlCol="0">
            <a:spAutoFit/>
          </a:bodyPr>
          <a:lstStyle/>
          <a:p>
            <a:r>
              <a:rPr lang="en-US" dirty="0"/>
              <a:t>These sections will now need to be included in the Qualtrics Form:</a:t>
            </a:r>
          </a:p>
        </p:txBody>
      </p:sp>
      <p:sp>
        <p:nvSpPr>
          <p:cNvPr id="10" name="Arrow: Right 9">
            <a:extLst>
              <a:ext uri="{FF2B5EF4-FFF2-40B4-BE49-F238E27FC236}">
                <a16:creationId xmlns:a16="http://schemas.microsoft.com/office/drawing/2014/main" id="{DCC8A69D-D664-2E0B-6FD7-AC68E455C6A7}"/>
              </a:ext>
            </a:extLst>
          </p:cNvPr>
          <p:cNvSpPr/>
          <p:nvPr/>
        </p:nvSpPr>
        <p:spPr>
          <a:xfrm rot="10800000" flipV="1">
            <a:off x="8031079" y="185111"/>
            <a:ext cx="978408" cy="46231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Target</a:t>
            </a:r>
          </a:p>
        </p:txBody>
      </p:sp>
      <p:sp>
        <p:nvSpPr>
          <p:cNvPr id="11" name="Arrow: Right 10">
            <a:extLst>
              <a:ext uri="{FF2B5EF4-FFF2-40B4-BE49-F238E27FC236}">
                <a16:creationId xmlns:a16="http://schemas.microsoft.com/office/drawing/2014/main" id="{4D99C383-DF1E-3256-2B6B-86BA3A598631}"/>
              </a:ext>
            </a:extLst>
          </p:cNvPr>
          <p:cNvSpPr/>
          <p:nvPr/>
        </p:nvSpPr>
        <p:spPr>
          <a:xfrm rot="10800000" flipV="1">
            <a:off x="8031079" y="1796677"/>
            <a:ext cx="978408" cy="46231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50" dirty="0"/>
              <a:t>Measure</a:t>
            </a:r>
          </a:p>
        </p:txBody>
      </p:sp>
      <p:sp>
        <p:nvSpPr>
          <p:cNvPr id="12" name="Arrow: Right 11">
            <a:extLst>
              <a:ext uri="{FF2B5EF4-FFF2-40B4-BE49-F238E27FC236}">
                <a16:creationId xmlns:a16="http://schemas.microsoft.com/office/drawing/2014/main" id="{D36FCC8C-D764-F41F-584C-1677A16D5333}"/>
              </a:ext>
            </a:extLst>
          </p:cNvPr>
          <p:cNvSpPr/>
          <p:nvPr/>
        </p:nvSpPr>
        <p:spPr>
          <a:xfrm rot="10800000" flipV="1">
            <a:off x="8031079" y="3494411"/>
            <a:ext cx="978408" cy="46231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t>Progress</a:t>
            </a:r>
          </a:p>
        </p:txBody>
      </p:sp>
      <p:sp>
        <p:nvSpPr>
          <p:cNvPr id="13" name="Arrow: Right 12">
            <a:extLst>
              <a:ext uri="{FF2B5EF4-FFF2-40B4-BE49-F238E27FC236}">
                <a16:creationId xmlns:a16="http://schemas.microsoft.com/office/drawing/2014/main" id="{F1745345-A662-CC72-6B16-C3EDDE1FE887}"/>
              </a:ext>
            </a:extLst>
          </p:cNvPr>
          <p:cNvSpPr/>
          <p:nvPr/>
        </p:nvSpPr>
        <p:spPr>
          <a:xfrm rot="10800000" flipV="1">
            <a:off x="8031079" y="5426935"/>
            <a:ext cx="978408" cy="46231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00" dirty="0"/>
              <a:t>Benchmark</a:t>
            </a:r>
          </a:p>
        </p:txBody>
      </p:sp>
      <p:sp>
        <p:nvSpPr>
          <p:cNvPr id="2" name="TextBox 1">
            <a:extLst>
              <a:ext uri="{FF2B5EF4-FFF2-40B4-BE49-F238E27FC236}">
                <a16:creationId xmlns:a16="http://schemas.microsoft.com/office/drawing/2014/main" id="{DE4A5037-8D19-C8A2-8CE1-C2426850B74D}"/>
              </a:ext>
            </a:extLst>
          </p:cNvPr>
          <p:cNvSpPr txBox="1"/>
          <p:nvPr/>
        </p:nvSpPr>
        <p:spPr>
          <a:xfrm>
            <a:off x="9681330" y="2828835"/>
            <a:ext cx="1983685" cy="1200329"/>
          </a:xfrm>
          <a:prstGeom prst="rect">
            <a:avLst/>
          </a:prstGeom>
          <a:noFill/>
        </p:spPr>
        <p:txBody>
          <a:bodyPr wrap="none" rtlCol="0">
            <a:spAutoFit/>
          </a:bodyPr>
          <a:lstStyle/>
          <a:p>
            <a:r>
              <a:rPr lang="en-US" u="sng" dirty="0"/>
              <a:t>Also report: </a:t>
            </a:r>
          </a:p>
          <a:p>
            <a:r>
              <a:rPr lang="en-US" dirty="0"/>
              <a:t>Action Plan</a:t>
            </a:r>
          </a:p>
          <a:p>
            <a:r>
              <a:rPr lang="en-US" dirty="0"/>
              <a:t>Status of Progress</a:t>
            </a:r>
          </a:p>
          <a:p>
            <a:r>
              <a:rPr lang="en-US" dirty="0"/>
              <a:t>Results</a:t>
            </a:r>
          </a:p>
        </p:txBody>
      </p:sp>
    </p:spTree>
    <p:extLst>
      <p:ext uri="{BB962C8B-B14F-4D97-AF65-F5344CB8AC3E}">
        <p14:creationId xmlns:p14="http://schemas.microsoft.com/office/powerpoint/2010/main" val="339087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703386" y="136525"/>
            <a:ext cx="10515600" cy="558067"/>
          </a:xfrm>
        </p:spPr>
        <p:txBody>
          <a:bodyPr/>
          <a:lstStyle/>
          <a:p>
            <a:r>
              <a:rPr lang="en-US" dirty="0"/>
              <a:t>Definitions</a:t>
            </a: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2104986506"/>
              </p:ext>
            </p:extLst>
          </p:nvPr>
        </p:nvGraphicFramePr>
        <p:xfrm>
          <a:off x="838200" y="1653014"/>
          <a:ext cx="10515600" cy="374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dirty="0"/>
          </a:p>
        </p:txBody>
      </p:sp>
      <p:graphicFrame>
        <p:nvGraphicFramePr>
          <p:cNvPr id="4" name="Table 4">
            <a:extLst>
              <a:ext uri="{FF2B5EF4-FFF2-40B4-BE49-F238E27FC236}">
                <a16:creationId xmlns:a16="http://schemas.microsoft.com/office/drawing/2014/main" id="{C5225346-122D-72A2-B4F2-336ADDC40371}"/>
              </a:ext>
            </a:extLst>
          </p:cNvPr>
          <p:cNvGraphicFramePr>
            <a:graphicFrameLocks noGrp="1"/>
          </p:cNvGraphicFramePr>
          <p:nvPr>
            <p:extLst>
              <p:ext uri="{D42A27DB-BD31-4B8C-83A1-F6EECF244321}">
                <p14:modId xmlns:p14="http://schemas.microsoft.com/office/powerpoint/2010/main" val="3309481050"/>
              </p:ext>
            </p:extLst>
          </p:nvPr>
        </p:nvGraphicFramePr>
        <p:xfrm>
          <a:off x="9567007" y="3025534"/>
          <a:ext cx="1440962" cy="1645920"/>
        </p:xfrm>
        <a:graphic>
          <a:graphicData uri="http://schemas.openxmlformats.org/drawingml/2006/table">
            <a:tbl>
              <a:tblPr firstRow="1" bandRow="1">
                <a:tableStyleId>{5C22544A-7EE6-4342-B048-85BDC9FD1C3A}</a:tableStyleId>
              </a:tblPr>
              <a:tblGrid>
                <a:gridCol w="1440962">
                  <a:extLst>
                    <a:ext uri="{9D8B030D-6E8A-4147-A177-3AD203B41FA5}">
                      <a16:colId xmlns:a16="http://schemas.microsoft.com/office/drawing/2014/main" val="1468532852"/>
                    </a:ext>
                  </a:extLst>
                </a:gridCol>
              </a:tblGrid>
              <a:tr h="358683">
                <a:tc>
                  <a:txBody>
                    <a:bodyPr/>
                    <a:lstStyle/>
                    <a:p>
                      <a:r>
                        <a:rPr lang="en-US" sz="900" dirty="0">
                          <a:solidFill>
                            <a:schemeClr val="tx1"/>
                          </a:solidFill>
                        </a:rPr>
                        <a:t>Actual Achieved: Met Target</a:t>
                      </a:r>
                    </a:p>
                  </a:txBody>
                  <a:tcPr>
                    <a:solidFill>
                      <a:schemeClr val="accent6">
                        <a:lumMod val="40000"/>
                        <a:lumOff val="60000"/>
                      </a:schemeClr>
                    </a:solidFill>
                  </a:tcPr>
                </a:tc>
                <a:extLst>
                  <a:ext uri="{0D108BD9-81ED-4DB2-BD59-A6C34878D82A}">
                    <a16:rowId xmlns:a16="http://schemas.microsoft.com/office/drawing/2014/main" val="3034265551"/>
                  </a:ext>
                </a:extLst>
              </a:tr>
              <a:tr h="358683">
                <a:tc>
                  <a:txBody>
                    <a:bodyPr/>
                    <a:lstStyle/>
                    <a:p>
                      <a:r>
                        <a:rPr lang="en-US" sz="900" dirty="0">
                          <a:solidFill>
                            <a:schemeClr val="tx1"/>
                          </a:solidFill>
                        </a:rPr>
                        <a:t>Actual Achieved Threshold: Did not meet Target, but is &gt;= Benchmark</a:t>
                      </a:r>
                    </a:p>
                  </a:txBody>
                  <a:tcPr>
                    <a:solidFill>
                      <a:schemeClr val="accent4">
                        <a:lumMod val="60000"/>
                        <a:lumOff val="40000"/>
                      </a:schemeClr>
                    </a:solidFill>
                  </a:tcPr>
                </a:tc>
                <a:extLst>
                  <a:ext uri="{0D108BD9-81ED-4DB2-BD59-A6C34878D82A}">
                    <a16:rowId xmlns:a16="http://schemas.microsoft.com/office/drawing/2014/main" val="4022729702"/>
                  </a:ext>
                </a:extLst>
              </a:tr>
              <a:tr h="358683">
                <a:tc>
                  <a:txBody>
                    <a:bodyPr/>
                    <a:lstStyle/>
                    <a:p>
                      <a:r>
                        <a:rPr lang="en-US" sz="900" dirty="0">
                          <a:solidFill>
                            <a:schemeClr val="tx1"/>
                          </a:solidFill>
                        </a:rPr>
                        <a:t>Actual Achieved: Did not meet Target and fell below Benchmark or No action taken</a:t>
                      </a:r>
                    </a:p>
                  </a:txBody>
                  <a:tcPr>
                    <a:solidFill>
                      <a:srgbClr val="FF0000"/>
                    </a:solidFill>
                  </a:tcPr>
                </a:tc>
                <a:extLst>
                  <a:ext uri="{0D108BD9-81ED-4DB2-BD59-A6C34878D82A}">
                    <a16:rowId xmlns:a16="http://schemas.microsoft.com/office/drawing/2014/main" val="3364289744"/>
                  </a:ext>
                </a:extLst>
              </a:tr>
            </a:tbl>
          </a:graphicData>
        </a:graphic>
      </p:graphicFrame>
    </p:spTree>
    <p:extLst>
      <p:ext uri="{BB962C8B-B14F-4D97-AF65-F5344CB8AC3E}">
        <p14:creationId xmlns:p14="http://schemas.microsoft.com/office/powerpoint/2010/main" val="289638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extLst>
              <p:ext uri="{D42A27DB-BD31-4B8C-83A1-F6EECF244321}">
                <p14:modId xmlns:p14="http://schemas.microsoft.com/office/powerpoint/2010/main" val="292097810"/>
              </p:ext>
            </p:extLst>
          </p:nvPr>
        </p:nvGraphicFramePr>
        <p:xfrm>
          <a:off x="452803" y="3429000"/>
          <a:ext cx="11286393" cy="3419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sp>
        <p:nvSpPr>
          <p:cNvPr id="2" name="TextBox 1">
            <a:extLst>
              <a:ext uri="{FF2B5EF4-FFF2-40B4-BE49-F238E27FC236}">
                <a16:creationId xmlns:a16="http://schemas.microsoft.com/office/drawing/2014/main" id="{B3E79AF2-BFCD-68BC-90AA-C770F0BDDA7E}"/>
              </a:ext>
            </a:extLst>
          </p:cNvPr>
          <p:cNvSpPr txBox="1"/>
          <p:nvPr/>
        </p:nvSpPr>
        <p:spPr>
          <a:xfrm>
            <a:off x="298939" y="566678"/>
            <a:ext cx="11746524" cy="2862322"/>
          </a:xfrm>
          <a:prstGeom prst="rect">
            <a:avLst/>
          </a:prstGeom>
          <a:noFill/>
        </p:spPr>
        <p:txBody>
          <a:bodyPr wrap="square" rtlCol="0">
            <a:spAutoFit/>
          </a:bodyPr>
          <a:lstStyle/>
          <a:p>
            <a:r>
              <a:rPr lang="en-US" b="1" dirty="0"/>
              <a:t>Example used:  </a:t>
            </a:r>
            <a:r>
              <a:rPr lang="en-US" dirty="0">
                <a:solidFill>
                  <a:srgbClr val="FF0000"/>
                </a:solidFill>
              </a:rPr>
              <a:t>Reach, Goal 1: Inclusive enrollment, Objective 2: Increase the enrollment of undergraduate and </a:t>
            </a:r>
            <a:r>
              <a:rPr lang="en-US" b="1" dirty="0">
                <a:solidFill>
                  <a:srgbClr val="FF0000"/>
                </a:solidFill>
              </a:rPr>
              <a:t>graduate students</a:t>
            </a:r>
            <a:r>
              <a:rPr lang="en-US" dirty="0">
                <a:solidFill>
                  <a:srgbClr val="FF0000"/>
                </a:solidFill>
              </a:rPr>
              <a:t>, Strategy 2: </a:t>
            </a:r>
            <a:r>
              <a:rPr lang="en-US" b="1" i="1" dirty="0">
                <a:solidFill>
                  <a:srgbClr val="FF0000"/>
                </a:solidFill>
              </a:rPr>
              <a:t>Enhance enrollment </a:t>
            </a:r>
            <a:r>
              <a:rPr lang="en-US" dirty="0">
                <a:solidFill>
                  <a:srgbClr val="FF0000"/>
                </a:solidFill>
              </a:rPr>
              <a:t>and </a:t>
            </a:r>
            <a:r>
              <a:rPr lang="en-US" u="sng" dirty="0">
                <a:solidFill>
                  <a:srgbClr val="FF0000"/>
                </a:solidFill>
                <a:highlight>
                  <a:srgbClr val="FFFFFF"/>
                </a:highlight>
              </a:rPr>
              <a:t>retention efforts </a:t>
            </a:r>
            <a:r>
              <a:rPr lang="en-US" dirty="0">
                <a:solidFill>
                  <a:srgbClr val="FF0000"/>
                </a:solidFill>
              </a:rPr>
              <a:t>in graduate programs. </a:t>
            </a:r>
          </a:p>
          <a:p>
            <a:endParaRPr lang="en-US" dirty="0"/>
          </a:p>
          <a:p>
            <a:r>
              <a:rPr lang="en-US" b="1" dirty="0"/>
              <a:t>Response submitted:  </a:t>
            </a:r>
            <a:r>
              <a:rPr lang="en-US" u="sng" dirty="0"/>
              <a:t>Goal:</a:t>
            </a:r>
            <a:r>
              <a:rPr lang="en-US" dirty="0"/>
              <a:t> To implement the Academic Partnership collaboration for Fall 2023 to increase enrollment in the Master of Business Administration.  </a:t>
            </a:r>
            <a:r>
              <a:rPr lang="en-US" u="sng" dirty="0"/>
              <a:t>Assessment:</a:t>
            </a:r>
            <a:r>
              <a:rPr lang="en-US" dirty="0"/>
              <a:t> To evaluate enrollment data across academic terms to assess program growth.  </a:t>
            </a:r>
            <a:r>
              <a:rPr lang="en-US" u="sng" dirty="0"/>
              <a:t>Current State of progress: </a:t>
            </a:r>
            <a:r>
              <a:rPr lang="en-US" dirty="0"/>
              <a:t>This initiative launched in January 2023 with an initial kick-off meeting and program evaluation period.  Steps to enhance the academic program are ongoing and all elements of the initial marketing launch are on target.  Market Go Live is scheduled for release on May 17, 2023, and serves as the transition of the MBA program to a managed program with Academic Partnerships.  </a:t>
            </a:r>
            <a:r>
              <a:rPr lang="en-US" u="sng" dirty="0"/>
              <a:t>Benchmark:</a:t>
            </a:r>
            <a:r>
              <a:rPr lang="en-US" dirty="0"/>
              <a:t> to see a 5% increase across terms in program enrollment. </a:t>
            </a:r>
          </a:p>
        </p:txBody>
      </p:sp>
    </p:spTree>
    <p:extLst>
      <p:ext uri="{BB962C8B-B14F-4D97-AF65-F5344CB8AC3E}">
        <p14:creationId xmlns:p14="http://schemas.microsoft.com/office/powerpoint/2010/main" val="38420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{01799F11-78C0-4991-8F47-7FA16CD2C379}tf67328976_win32</Template>
  <TotalTime>242</TotalTime>
  <Words>947</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Goudy Old Style</vt:lpstr>
      <vt:lpstr>Tenorite</vt:lpstr>
      <vt:lpstr>Office Theme</vt:lpstr>
      <vt:lpstr>RED Plan</vt:lpstr>
      <vt:lpstr>OIRE RED Plan Timeline and Checklist (2023)</vt:lpstr>
      <vt:lpstr>2023 RED Plan Tracking Report</vt:lpstr>
      <vt:lpstr>PowerPoint Presentation</vt:lpstr>
      <vt:lpstr>2023 RED Plan Tracking Report</vt:lpstr>
      <vt:lpstr>RED Plan Scorecard</vt:lpstr>
      <vt:lpstr>PowerPoint Presentation</vt:lpstr>
      <vt:lpstr>Definitions</vt:lpstr>
      <vt:lpstr>PowerPoint Presentation</vt:lpstr>
      <vt:lpstr>PowerPoint Presentation</vt:lpstr>
      <vt:lpstr>RUBRICs  Measures Targets Findings Action Plan Outcomes analysis</vt:lpstr>
      <vt:lpstr>Tips to remember</vt:lpstr>
      <vt:lpstr>Training, one-on-ones, on-demand, and resources:</vt:lpstr>
      <vt:lpstr>Questions? </vt:lpstr>
      <vt:lpstr>THANK YOU</vt:lpstr>
    </vt:vector>
  </TitlesOfParts>
  <Company>Jacksonville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Marie Valentin</dc:creator>
  <cp:lastModifiedBy>Marie Valentin</cp:lastModifiedBy>
  <cp:revision>20</cp:revision>
  <dcterms:created xsi:type="dcterms:W3CDTF">2023-07-25T20:50:10Z</dcterms:created>
  <dcterms:modified xsi:type="dcterms:W3CDTF">2023-07-26T14:09:06Z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